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Lst>
  <p:notesMasterIdLst>
    <p:notesMasterId r:id="rId5"/>
  </p:notesMasterIdLst>
  <p:handoutMasterIdLst>
    <p:handoutMasterId r:id="rId44"/>
  </p:handoutMasterIdLst>
  <p:sldIdLst>
    <p:sldId id="257" r:id="rId4"/>
    <p:sldId id="258" r:id="rId6"/>
    <p:sldId id="259" r:id="rId7"/>
    <p:sldId id="260" r:id="rId8"/>
    <p:sldId id="261" r:id="rId9"/>
    <p:sldId id="262" r:id="rId10"/>
    <p:sldId id="263" r:id="rId11"/>
    <p:sldId id="29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326" r:id="rId40"/>
    <p:sldId id="324" r:id="rId41"/>
    <p:sldId id="325" r:id="rId42"/>
    <p:sldId id="292" r:id="rId43"/>
  </p:sldIdLst>
  <p:sldSz cx="9144000" cy="6858000" type="screen4x3"/>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8246" autoAdjust="0"/>
    <p:restoredTop sz="81743" autoAdjust="0"/>
  </p:normalViewPr>
  <p:slideViewPr>
    <p:cSldViewPr showGuides="1">
      <p:cViewPr varScale="1">
        <p:scale>
          <a:sx n="105" d="100"/>
          <a:sy n="105" d="100"/>
        </p:scale>
        <p:origin x="1710" y="90"/>
      </p:cViewPr>
      <p:guideLst>
        <p:guide orient="horz" pos="2341"/>
        <p:guide orient="horz" pos="867"/>
        <p:guide orient="horz" pos="5"/>
        <p:guide orient="horz" pos="3453"/>
        <p:guide pos="476"/>
        <p:guide pos="2880"/>
        <p:guide pos="5420"/>
      </p:guideLst>
    </p:cSldViewPr>
  </p:slideViewPr>
  <p:notesTextViewPr>
    <p:cViewPr>
      <p:scale>
        <a:sx n="3" d="2"/>
        <a:sy n="3" d="2"/>
      </p:scale>
      <p:origin x="0" y="0"/>
    </p:cViewPr>
  </p:notesTextViewPr>
  <p:sorterViewPr>
    <p:cViewPr>
      <p:scale>
        <a:sx n="66" d="100"/>
        <a:sy n="66" d="100"/>
      </p:scale>
      <p:origin x="0" y="3576"/>
    </p:cViewPr>
  </p:sorterViewPr>
  <p:notesViewPr>
    <p:cSldViewPr showGuides="1">
      <p:cViewPr varScale="1">
        <p:scale>
          <a:sx n="88" d="100"/>
          <a:sy n="88" d="100"/>
        </p:scale>
        <p:origin x="3036" y="90"/>
      </p:cViewPr>
      <p:guideLst>
        <p:guide orient="horz" pos="3223"/>
        <p:guide orient="horz" pos="479"/>
        <p:guide pos="2440"/>
        <p:guide pos="444"/>
        <p:guide pos="4028"/>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9276C2-3737-451B-8A92-5168778D4AD8}" type="doc">
      <dgm:prSet loTypeId="urn:microsoft.com/office/officeart/2005/8/layout/venn1" loCatId="relationship" qsTypeId="urn:microsoft.com/office/officeart/2005/8/quickstyle/simple1" qsCatId="simple" csTypeId="urn:microsoft.com/office/officeart/2005/8/colors/accent2_2" csCatId="accent2" phldr="1"/>
      <dgm:spPr/>
      <dgm:t>
        <a:bodyPr/>
        <a:lstStyle/>
        <a:p>
          <a:endParaRPr lang="en-US"/>
        </a:p>
      </dgm:t>
    </dgm:pt>
    <dgm:pt modelId="{FA2F0E82-EF51-45D2-B0A2-76E64A5CE202}">
      <dgm:prSet phldrT="[Text]"/>
      <dgm:spPr/>
      <dgm:t>
        <a:bodyPr/>
        <a:lstStyle/>
        <a:p>
          <a:r>
            <a:rPr lang="zh-CN" altLang="en-US" dirty="0" smtClean="0"/>
            <a:t>计算</a:t>
          </a:r>
          <a:endParaRPr lang="en-US" dirty="0"/>
        </a:p>
      </dgm:t>
    </dgm:pt>
    <dgm:pt modelId="{BD73DCE5-0B15-45EA-8069-E55C2D17A03C}" cxnId="{25AD357B-C3CB-432E-9AC3-449ADF8C74F2}" type="parTrans">
      <dgm:prSet/>
      <dgm:spPr/>
      <dgm:t>
        <a:bodyPr/>
        <a:lstStyle/>
        <a:p>
          <a:endParaRPr lang="en-US"/>
        </a:p>
      </dgm:t>
    </dgm:pt>
    <dgm:pt modelId="{5074A468-5D57-4D5F-8EE7-2A8BF27D9B28}" cxnId="{25AD357B-C3CB-432E-9AC3-449ADF8C74F2}" type="sibTrans">
      <dgm:prSet/>
      <dgm:spPr/>
      <dgm:t>
        <a:bodyPr/>
        <a:lstStyle/>
        <a:p>
          <a:endParaRPr lang="en-US"/>
        </a:p>
      </dgm:t>
    </dgm:pt>
    <dgm:pt modelId="{BE7D3ADF-6068-4DFE-B487-A0839DEB5A16}">
      <dgm:prSet phldrT="[Text]"/>
      <dgm:spPr/>
      <dgm:t>
        <a:bodyPr/>
        <a:lstStyle/>
        <a:p>
          <a:r>
            <a:rPr lang="zh-CN" altLang="en-US" dirty="0" smtClean="0"/>
            <a:t>存储</a:t>
          </a:r>
          <a:endParaRPr lang="en-US" dirty="0"/>
        </a:p>
      </dgm:t>
    </dgm:pt>
    <dgm:pt modelId="{3ADB16D6-C230-4290-AA55-1A684FBED6FC}" cxnId="{89A460AF-7E52-4B84-A51C-8B29B262963C}" type="parTrans">
      <dgm:prSet/>
      <dgm:spPr/>
      <dgm:t>
        <a:bodyPr/>
        <a:lstStyle/>
        <a:p>
          <a:endParaRPr lang="en-US"/>
        </a:p>
      </dgm:t>
    </dgm:pt>
    <dgm:pt modelId="{99F23D6A-6844-4C6E-8276-E13CE14AE154}" cxnId="{89A460AF-7E52-4B84-A51C-8B29B262963C}" type="sibTrans">
      <dgm:prSet/>
      <dgm:spPr/>
      <dgm:t>
        <a:bodyPr/>
        <a:lstStyle/>
        <a:p>
          <a:endParaRPr lang="en-US"/>
        </a:p>
      </dgm:t>
    </dgm:pt>
    <dgm:pt modelId="{D845C0B4-B2FD-4C51-981B-83DEE83E0A9A}">
      <dgm:prSet phldrT="[Text]"/>
      <dgm:spPr/>
      <dgm:t>
        <a:bodyPr/>
        <a:lstStyle/>
        <a:p>
          <a:r>
            <a:rPr lang="zh-CN" altLang="en-US" dirty="0" smtClean="0"/>
            <a:t>网络</a:t>
          </a:r>
          <a:endParaRPr lang="en-US" dirty="0"/>
        </a:p>
      </dgm:t>
    </dgm:pt>
    <dgm:pt modelId="{98B49C03-8D64-432A-83C8-5956BB3ED12D}" cxnId="{314FFFE3-87E7-4A2E-B0AD-13E33F22C598}" type="parTrans">
      <dgm:prSet/>
      <dgm:spPr/>
      <dgm:t>
        <a:bodyPr/>
        <a:lstStyle/>
        <a:p>
          <a:endParaRPr lang="en-US"/>
        </a:p>
      </dgm:t>
    </dgm:pt>
    <dgm:pt modelId="{3C9DB7FD-B365-4BE7-AE3B-EECCCE112FA0}" cxnId="{314FFFE3-87E7-4A2E-B0AD-13E33F22C598}" type="sibTrans">
      <dgm:prSet/>
      <dgm:spPr/>
      <dgm:t>
        <a:bodyPr/>
        <a:lstStyle/>
        <a:p>
          <a:endParaRPr lang="en-US"/>
        </a:p>
      </dgm:t>
    </dgm:pt>
    <dgm:pt modelId="{61C93235-A475-4608-A458-5D0F8BCB9DA7}" type="pres">
      <dgm:prSet presAssocID="{7D9276C2-3737-451B-8A92-5168778D4AD8}" presName="compositeShape" presStyleCnt="0">
        <dgm:presLayoutVars>
          <dgm:chMax val="7"/>
          <dgm:dir/>
          <dgm:resizeHandles val="exact"/>
        </dgm:presLayoutVars>
      </dgm:prSet>
      <dgm:spPr/>
      <dgm:t>
        <a:bodyPr/>
        <a:lstStyle/>
        <a:p>
          <a:endParaRPr lang="en-US"/>
        </a:p>
      </dgm:t>
    </dgm:pt>
    <dgm:pt modelId="{5305831A-C1CE-471E-967B-831FAD9336ED}" type="pres">
      <dgm:prSet presAssocID="{FA2F0E82-EF51-45D2-B0A2-76E64A5CE202}" presName="circ1" presStyleLbl="vennNode1" presStyleIdx="0" presStyleCnt="3"/>
      <dgm:spPr/>
      <dgm:t>
        <a:bodyPr/>
        <a:lstStyle/>
        <a:p>
          <a:endParaRPr lang="en-US"/>
        </a:p>
      </dgm:t>
    </dgm:pt>
    <dgm:pt modelId="{A8089798-2CB6-452C-B61D-0D3341D3C0A9}" type="pres">
      <dgm:prSet presAssocID="{FA2F0E82-EF51-45D2-B0A2-76E64A5CE202}" presName="circ1Tx" presStyleLbl="revTx" presStyleIdx="0" presStyleCnt="0">
        <dgm:presLayoutVars>
          <dgm:chMax val="0"/>
          <dgm:chPref val="0"/>
          <dgm:bulletEnabled val="1"/>
        </dgm:presLayoutVars>
      </dgm:prSet>
      <dgm:spPr/>
      <dgm:t>
        <a:bodyPr/>
        <a:lstStyle/>
        <a:p>
          <a:endParaRPr lang="en-US"/>
        </a:p>
      </dgm:t>
    </dgm:pt>
    <dgm:pt modelId="{0A0B1D89-A003-46BB-8354-FEC5EDEA9558}" type="pres">
      <dgm:prSet presAssocID="{BE7D3ADF-6068-4DFE-B487-A0839DEB5A16}" presName="circ2" presStyleLbl="vennNode1" presStyleIdx="1" presStyleCnt="3"/>
      <dgm:spPr/>
      <dgm:t>
        <a:bodyPr/>
        <a:lstStyle/>
        <a:p>
          <a:endParaRPr lang="en-US"/>
        </a:p>
      </dgm:t>
    </dgm:pt>
    <dgm:pt modelId="{91308124-8A2A-4F30-9689-8EEADA537EF7}" type="pres">
      <dgm:prSet presAssocID="{BE7D3ADF-6068-4DFE-B487-A0839DEB5A16}" presName="circ2Tx" presStyleLbl="revTx" presStyleIdx="0" presStyleCnt="0">
        <dgm:presLayoutVars>
          <dgm:chMax val="0"/>
          <dgm:chPref val="0"/>
          <dgm:bulletEnabled val="1"/>
        </dgm:presLayoutVars>
      </dgm:prSet>
      <dgm:spPr/>
      <dgm:t>
        <a:bodyPr/>
        <a:lstStyle/>
        <a:p>
          <a:endParaRPr lang="en-US"/>
        </a:p>
      </dgm:t>
    </dgm:pt>
    <dgm:pt modelId="{BBF318B1-C420-4774-8AB0-BE5A3A3CE71F}" type="pres">
      <dgm:prSet presAssocID="{D845C0B4-B2FD-4C51-981B-83DEE83E0A9A}" presName="circ3" presStyleLbl="vennNode1" presStyleIdx="2" presStyleCnt="3"/>
      <dgm:spPr/>
      <dgm:t>
        <a:bodyPr/>
        <a:lstStyle/>
        <a:p>
          <a:endParaRPr lang="en-US"/>
        </a:p>
      </dgm:t>
    </dgm:pt>
    <dgm:pt modelId="{03A93BDC-F813-4557-AF96-29E036E51D4F}" type="pres">
      <dgm:prSet presAssocID="{D845C0B4-B2FD-4C51-981B-83DEE83E0A9A}" presName="circ3Tx" presStyleLbl="revTx" presStyleIdx="0" presStyleCnt="0">
        <dgm:presLayoutVars>
          <dgm:chMax val="0"/>
          <dgm:chPref val="0"/>
          <dgm:bulletEnabled val="1"/>
        </dgm:presLayoutVars>
      </dgm:prSet>
      <dgm:spPr/>
      <dgm:t>
        <a:bodyPr/>
        <a:lstStyle/>
        <a:p>
          <a:endParaRPr lang="en-US"/>
        </a:p>
      </dgm:t>
    </dgm:pt>
  </dgm:ptLst>
  <dgm:cxnLst>
    <dgm:cxn modelId="{986E6AA3-D10D-40AD-858B-96CF0DCDB587}" type="presOf" srcId="{D845C0B4-B2FD-4C51-981B-83DEE83E0A9A}" destId="{03A93BDC-F813-4557-AF96-29E036E51D4F}" srcOrd="1" destOrd="0" presId="urn:microsoft.com/office/officeart/2005/8/layout/venn1"/>
    <dgm:cxn modelId="{74F7AC33-5726-4022-ABEC-6BFBD632DAB2}" type="presOf" srcId="{FA2F0E82-EF51-45D2-B0A2-76E64A5CE202}" destId="{5305831A-C1CE-471E-967B-831FAD9336ED}" srcOrd="0" destOrd="0" presId="urn:microsoft.com/office/officeart/2005/8/layout/venn1"/>
    <dgm:cxn modelId="{E51CECFC-51DB-4534-A1A4-AA4047FA52FF}" type="presOf" srcId="{BE7D3ADF-6068-4DFE-B487-A0839DEB5A16}" destId="{0A0B1D89-A003-46BB-8354-FEC5EDEA9558}" srcOrd="0" destOrd="0" presId="urn:microsoft.com/office/officeart/2005/8/layout/venn1"/>
    <dgm:cxn modelId="{89A460AF-7E52-4B84-A51C-8B29B262963C}" srcId="{7D9276C2-3737-451B-8A92-5168778D4AD8}" destId="{BE7D3ADF-6068-4DFE-B487-A0839DEB5A16}" srcOrd="1" destOrd="0" parTransId="{3ADB16D6-C230-4290-AA55-1A684FBED6FC}" sibTransId="{99F23D6A-6844-4C6E-8276-E13CE14AE154}"/>
    <dgm:cxn modelId="{664784DF-07B3-4BAB-B081-D0084A08FE30}" type="presOf" srcId="{7D9276C2-3737-451B-8A92-5168778D4AD8}" destId="{61C93235-A475-4608-A458-5D0F8BCB9DA7}" srcOrd="0" destOrd="0" presId="urn:microsoft.com/office/officeart/2005/8/layout/venn1"/>
    <dgm:cxn modelId="{C42A47F6-76F2-4136-B7DE-B8F960D38D11}" type="presOf" srcId="{FA2F0E82-EF51-45D2-B0A2-76E64A5CE202}" destId="{A8089798-2CB6-452C-B61D-0D3341D3C0A9}" srcOrd="1" destOrd="0" presId="urn:microsoft.com/office/officeart/2005/8/layout/venn1"/>
    <dgm:cxn modelId="{25AD357B-C3CB-432E-9AC3-449ADF8C74F2}" srcId="{7D9276C2-3737-451B-8A92-5168778D4AD8}" destId="{FA2F0E82-EF51-45D2-B0A2-76E64A5CE202}" srcOrd="0" destOrd="0" parTransId="{BD73DCE5-0B15-45EA-8069-E55C2D17A03C}" sibTransId="{5074A468-5D57-4D5F-8EE7-2A8BF27D9B28}"/>
    <dgm:cxn modelId="{314FFFE3-87E7-4A2E-B0AD-13E33F22C598}" srcId="{7D9276C2-3737-451B-8A92-5168778D4AD8}" destId="{D845C0B4-B2FD-4C51-981B-83DEE83E0A9A}" srcOrd="2" destOrd="0" parTransId="{98B49C03-8D64-432A-83C8-5956BB3ED12D}" sibTransId="{3C9DB7FD-B365-4BE7-AE3B-EECCCE112FA0}"/>
    <dgm:cxn modelId="{576E1BA6-D1A9-4B37-B1F9-3A1CEBE35412}" type="presOf" srcId="{BE7D3ADF-6068-4DFE-B487-A0839DEB5A16}" destId="{91308124-8A2A-4F30-9689-8EEADA537EF7}" srcOrd="1" destOrd="0" presId="urn:microsoft.com/office/officeart/2005/8/layout/venn1"/>
    <dgm:cxn modelId="{24B2C71C-04AF-49AA-9DA6-CE5B58D2D1E7}" type="presOf" srcId="{D845C0B4-B2FD-4C51-981B-83DEE83E0A9A}" destId="{BBF318B1-C420-4774-8AB0-BE5A3A3CE71F}" srcOrd="0" destOrd="0" presId="urn:microsoft.com/office/officeart/2005/8/layout/venn1"/>
    <dgm:cxn modelId="{D5808DBD-CF5A-48AB-A7D8-C21CD13C0DCE}" type="presParOf" srcId="{61C93235-A475-4608-A458-5D0F8BCB9DA7}" destId="{5305831A-C1CE-471E-967B-831FAD9336ED}" srcOrd="0" destOrd="0" presId="urn:microsoft.com/office/officeart/2005/8/layout/venn1"/>
    <dgm:cxn modelId="{E1D207C2-AAE4-41B1-BDA5-763835C2EAD2}" type="presParOf" srcId="{61C93235-A475-4608-A458-5D0F8BCB9DA7}" destId="{A8089798-2CB6-452C-B61D-0D3341D3C0A9}" srcOrd="1" destOrd="0" presId="urn:microsoft.com/office/officeart/2005/8/layout/venn1"/>
    <dgm:cxn modelId="{1B06CB53-5CDD-4CFD-99AF-AC45E1C136CE}" type="presParOf" srcId="{61C93235-A475-4608-A458-5D0F8BCB9DA7}" destId="{0A0B1D89-A003-46BB-8354-FEC5EDEA9558}" srcOrd="2" destOrd="0" presId="urn:microsoft.com/office/officeart/2005/8/layout/venn1"/>
    <dgm:cxn modelId="{8984FBD7-06EB-44D5-B746-FB595833A689}" type="presParOf" srcId="{61C93235-A475-4608-A458-5D0F8BCB9DA7}" destId="{91308124-8A2A-4F30-9689-8EEADA537EF7}" srcOrd="3" destOrd="0" presId="urn:microsoft.com/office/officeart/2005/8/layout/venn1"/>
    <dgm:cxn modelId="{C25F771F-26F0-4132-BE20-469E2D38C638}" type="presParOf" srcId="{61C93235-A475-4608-A458-5D0F8BCB9DA7}" destId="{BBF318B1-C420-4774-8AB0-BE5A3A3CE71F}" srcOrd="4" destOrd="0" presId="urn:microsoft.com/office/officeart/2005/8/layout/venn1"/>
    <dgm:cxn modelId="{6604796E-657E-4848-B02F-4AE45C07DD4B}" type="presParOf" srcId="{61C93235-A475-4608-A458-5D0F8BCB9DA7}" destId="{03A93BDC-F813-4557-AF96-29E036E51D4F}" srcOrd="5"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276C2-3737-451B-8A92-5168778D4AD8}" type="doc">
      <dgm:prSet loTypeId="urn:microsoft.com/office/officeart/2005/8/layout/venn1" loCatId="relationship" qsTypeId="urn:microsoft.com/office/officeart/2005/8/quickstyle/simple1" qsCatId="simple" csTypeId="urn:microsoft.com/office/officeart/2005/8/colors/accent2_2" csCatId="accent2" phldr="1"/>
      <dgm:spPr/>
      <dgm:t>
        <a:bodyPr/>
        <a:lstStyle/>
        <a:p>
          <a:endParaRPr lang="en-US"/>
        </a:p>
      </dgm:t>
    </dgm:pt>
    <dgm:pt modelId="{FA2F0E82-EF51-45D2-B0A2-76E64A5CE202}">
      <dgm:prSet phldrT="[Text]"/>
      <dgm:spPr/>
      <dgm:t>
        <a:bodyPr/>
        <a:lstStyle/>
        <a:p>
          <a:r>
            <a:rPr lang="zh-CN" altLang="en-US" dirty="0" smtClean="0"/>
            <a:t>计算</a:t>
          </a:r>
          <a:endParaRPr lang="en-US" dirty="0"/>
        </a:p>
      </dgm:t>
    </dgm:pt>
    <dgm:pt modelId="{BD73DCE5-0B15-45EA-8069-E55C2D17A03C}" cxnId="{25AD357B-C3CB-432E-9AC3-449ADF8C74F2}" type="parTrans">
      <dgm:prSet/>
      <dgm:spPr/>
      <dgm:t>
        <a:bodyPr/>
        <a:lstStyle/>
        <a:p>
          <a:endParaRPr lang="en-US"/>
        </a:p>
      </dgm:t>
    </dgm:pt>
    <dgm:pt modelId="{5074A468-5D57-4D5F-8EE7-2A8BF27D9B28}" cxnId="{25AD357B-C3CB-432E-9AC3-449ADF8C74F2}" type="sibTrans">
      <dgm:prSet/>
      <dgm:spPr/>
      <dgm:t>
        <a:bodyPr/>
        <a:lstStyle/>
        <a:p>
          <a:endParaRPr lang="en-US"/>
        </a:p>
      </dgm:t>
    </dgm:pt>
    <dgm:pt modelId="{BE7D3ADF-6068-4DFE-B487-A0839DEB5A16}">
      <dgm:prSet phldrT="[Text]"/>
      <dgm:spPr/>
      <dgm:t>
        <a:bodyPr/>
        <a:lstStyle/>
        <a:p>
          <a:r>
            <a:rPr lang="zh-CN" altLang="en-US" dirty="0" smtClean="0"/>
            <a:t>存储</a:t>
          </a:r>
          <a:endParaRPr lang="en-US" dirty="0"/>
        </a:p>
      </dgm:t>
    </dgm:pt>
    <dgm:pt modelId="{3ADB16D6-C230-4290-AA55-1A684FBED6FC}" cxnId="{89A460AF-7E52-4B84-A51C-8B29B262963C}" type="parTrans">
      <dgm:prSet/>
      <dgm:spPr/>
      <dgm:t>
        <a:bodyPr/>
        <a:lstStyle/>
        <a:p>
          <a:endParaRPr lang="en-US"/>
        </a:p>
      </dgm:t>
    </dgm:pt>
    <dgm:pt modelId="{99F23D6A-6844-4C6E-8276-E13CE14AE154}" cxnId="{89A460AF-7E52-4B84-A51C-8B29B262963C}" type="sibTrans">
      <dgm:prSet/>
      <dgm:spPr/>
      <dgm:t>
        <a:bodyPr/>
        <a:lstStyle/>
        <a:p>
          <a:endParaRPr lang="en-US"/>
        </a:p>
      </dgm:t>
    </dgm:pt>
    <dgm:pt modelId="{D845C0B4-B2FD-4C51-981B-83DEE83E0A9A}">
      <dgm:prSet phldrT="[Text]"/>
      <dgm:spPr/>
      <dgm:t>
        <a:bodyPr/>
        <a:lstStyle/>
        <a:p>
          <a:r>
            <a:rPr lang="zh-CN" altLang="en-US" dirty="0" smtClean="0"/>
            <a:t>网络</a:t>
          </a:r>
          <a:endParaRPr lang="en-US" dirty="0"/>
        </a:p>
      </dgm:t>
    </dgm:pt>
    <dgm:pt modelId="{98B49C03-8D64-432A-83C8-5956BB3ED12D}" cxnId="{314FFFE3-87E7-4A2E-B0AD-13E33F22C598}" type="parTrans">
      <dgm:prSet/>
      <dgm:spPr/>
      <dgm:t>
        <a:bodyPr/>
        <a:lstStyle/>
        <a:p>
          <a:endParaRPr lang="en-US"/>
        </a:p>
      </dgm:t>
    </dgm:pt>
    <dgm:pt modelId="{3C9DB7FD-B365-4BE7-AE3B-EECCCE112FA0}" cxnId="{314FFFE3-87E7-4A2E-B0AD-13E33F22C598}" type="sibTrans">
      <dgm:prSet/>
      <dgm:spPr/>
      <dgm:t>
        <a:bodyPr/>
        <a:lstStyle/>
        <a:p>
          <a:endParaRPr lang="en-US"/>
        </a:p>
      </dgm:t>
    </dgm:pt>
    <dgm:pt modelId="{61C93235-A475-4608-A458-5D0F8BCB9DA7}" type="pres">
      <dgm:prSet presAssocID="{7D9276C2-3737-451B-8A92-5168778D4AD8}" presName="compositeShape" presStyleCnt="0">
        <dgm:presLayoutVars>
          <dgm:chMax val="7"/>
          <dgm:dir/>
          <dgm:resizeHandles val="exact"/>
        </dgm:presLayoutVars>
      </dgm:prSet>
      <dgm:spPr/>
      <dgm:t>
        <a:bodyPr/>
        <a:lstStyle/>
        <a:p>
          <a:endParaRPr lang="en-US"/>
        </a:p>
      </dgm:t>
    </dgm:pt>
    <dgm:pt modelId="{5305831A-C1CE-471E-967B-831FAD9336ED}" type="pres">
      <dgm:prSet presAssocID="{FA2F0E82-EF51-45D2-B0A2-76E64A5CE202}" presName="circ1" presStyleLbl="vennNode1" presStyleIdx="0" presStyleCnt="3"/>
      <dgm:spPr/>
      <dgm:t>
        <a:bodyPr/>
        <a:lstStyle/>
        <a:p>
          <a:endParaRPr lang="en-US"/>
        </a:p>
      </dgm:t>
    </dgm:pt>
    <dgm:pt modelId="{A8089798-2CB6-452C-B61D-0D3341D3C0A9}" type="pres">
      <dgm:prSet presAssocID="{FA2F0E82-EF51-45D2-B0A2-76E64A5CE202}" presName="circ1Tx" presStyleLbl="revTx" presStyleIdx="0" presStyleCnt="0">
        <dgm:presLayoutVars>
          <dgm:chMax val="0"/>
          <dgm:chPref val="0"/>
          <dgm:bulletEnabled val="1"/>
        </dgm:presLayoutVars>
      </dgm:prSet>
      <dgm:spPr/>
      <dgm:t>
        <a:bodyPr/>
        <a:lstStyle/>
        <a:p>
          <a:endParaRPr lang="en-US"/>
        </a:p>
      </dgm:t>
    </dgm:pt>
    <dgm:pt modelId="{0A0B1D89-A003-46BB-8354-FEC5EDEA9558}" type="pres">
      <dgm:prSet presAssocID="{BE7D3ADF-6068-4DFE-B487-A0839DEB5A16}" presName="circ2" presStyleLbl="vennNode1" presStyleIdx="1" presStyleCnt="3"/>
      <dgm:spPr/>
      <dgm:t>
        <a:bodyPr/>
        <a:lstStyle/>
        <a:p>
          <a:endParaRPr lang="en-US"/>
        </a:p>
      </dgm:t>
    </dgm:pt>
    <dgm:pt modelId="{91308124-8A2A-4F30-9689-8EEADA537EF7}" type="pres">
      <dgm:prSet presAssocID="{BE7D3ADF-6068-4DFE-B487-A0839DEB5A16}" presName="circ2Tx" presStyleLbl="revTx" presStyleIdx="0" presStyleCnt="0">
        <dgm:presLayoutVars>
          <dgm:chMax val="0"/>
          <dgm:chPref val="0"/>
          <dgm:bulletEnabled val="1"/>
        </dgm:presLayoutVars>
      </dgm:prSet>
      <dgm:spPr/>
      <dgm:t>
        <a:bodyPr/>
        <a:lstStyle/>
        <a:p>
          <a:endParaRPr lang="en-US"/>
        </a:p>
      </dgm:t>
    </dgm:pt>
    <dgm:pt modelId="{BBF318B1-C420-4774-8AB0-BE5A3A3CE71F}" type="pres">
      <dgm:prSet presAssocID="{D845C0B4-B2FD-4C51-981B-83DEE83E0A9A}" presName="circ3" presStyleLbl="vennNode1" presStyleIdx="2" presStyleCnt="3"/>
      <dgm:spPr/>
      <dgm:t>
        <a:bodyPr/>
        <a:lstStyle/>
        <a:p>
          <a:endParaRPr lang="en-US"/>
        </a:p>
      </dgm:t>
    </dgm:pt>
    <dgm:pt modelId="{03A93BDC-F813-4557-AF96-29E036E51D4F}" type="pres">
      <dgm:prSet presAssocID="{D845C0B4-B2FD-4C51-981B-83DEE83E0A9A}" presName="circ3Tx" presStyleLbl="revTx" presStyleIdx="0" presStyleCnt="0">
        <dgm:presLayoutVars>
          <dgm:chMax val="0"/>
          <dgm:chPref val="0"/>
          <dgm:bulletEnabled val="1"/>
        </dgm:presLayoutVars>
      </dgm:prSet>
      <dgm:spPr/>
      <dgm:t>
        <a:bodyPr/>
        <a:lstStyle/>
        <a:p>
          <a:endParaRPr lang="en-US"/>
        </a:p>
      </dgm:t>
    </dgm:pt>
  </dgm:ptLst>
  <dgm:cxnLst>
    <dgm:cxn modelId="{D3A94D89-F326-46AF-B0E5-D0226E1661CE}" type="presOf" srcId="{FA2F0E82-EF51-45D2-B0A2-76E64A5CE202}" destId="{A8089798-2CB6-452C-B61D-0D3341D3C0A9}" srcOrd="1" destOrd="0" presId="urn:microsoft.com/office/officeart/2005/8/layout/venn1"/>
    <dgm:cxn modelId="{5B1F8FA5-1F8F-40C2-BEC8-2F9152A8B5EF}" type="presOf" srcId="{FA2F0E82-EF51-45D2-B0A2-76E64A5CE202}" destId="{5305831A-C1CE-471E-967B-831FAD9336ED}" srcOrd="0" destOrd="0" presId="urn:microsoft.com/office/officeart/2005/8/layout/venn1"/>
    <dgm:cxn modelId="{89A460AF-7E52-4B84-A51C-8B29B262963C}" srcId="{7D9276C2-3737-451B-8A92-5168778D4AD8}" destId="{BE7D3ADF-6068-4DFE-B487-A0839DEB5A16}" srcOrd="1" destOrd="0" parTransId="{3ADB16D6-C230-4290-AA55-1A684FBED6FC}" sibTransId="{99F23D6A-6844-4C6E-8276-E13CE14AE154}"/>
    <dgm:cxn modelId="{96379286-955B-4FD3-8E95-FE8A887D224B}" type="presOf" srcId="{D845C0B4-B2FD-4C51-981B-83DEE83E0A9A}" destId="{03A93BDC-F813-4557-AF96-29E036E51D4F}" srcOrd="1" destOrd="0" presId="urn:microsoft.com/office/officeart/2005/8/layout/venn1"/>
    <dgm:cxn modelId="{587BEB69-EA6B-4D17-AC7C-E77EEFA01CA6}" type="presOf" srcId="{BE7D3ADF-6068-4DFE-B487-A0839DEB5A16}" destId="{0A0B1D89-A003-46BB-8354-FEC5EDEA9558}" srcOrd="0" destOrd="0" presId="urn:microsoft.com/office/officeart/2005/8/layout/venn1"/>
    <dgm:cxn modelId="{25AD357B-C3CB-432E-9AC3-449ADF8C74F2}" srcId="{7D9276C2-3737-451B-8A92-5168778D4AD8}" destId="{FA2F0E82-EF51-45D2-B0A2-76E64A5CE202}" srcOrd="0" destOrd="0" parTransId="{BD73DCE5-0B15-45EA-8069-E55C2D17A03C}" sibTransId="{5074A468-5D57-4D5F-8EE7-2A8BF27D9B28}"/>
    <dgm:cxn modelId="{60D525E7-EB98-403A-AFA4-8DECD759DF3F}" type="presOf" srcId="{BE7D3ADF-6068-4DFE-B487-A0839DEB5A16}" destId="{91308124-8A2A-4F30-9689-8EEADA537EF7}" srcOrd="1" destOrd="0" presId="urn:microsoft.com/office/officeart/2005/8/layout/venn1"/>
    <dgm:cxn modelId="{314FFFE3-87E7-4A2E-B0AD-13E33F22C598}" srcId="{7D9276C2-3737-451B-8A92-5168778D4AD8}" destId="{D845C0B4-B2FD-4C51-981B-83DEE83E0A9A}" srcOrd="2" destOrd="0" parTransId="{98B49C03-8D64-432A-83C8-5956BB3ED12D}" sibTransId="{3C9DB7FD-B365-4BE7-AE3B-EECCCE112FA0}"/>
    <dgm:cxn modelId="{3D2E373A-F0CA-4152-994B-2F14A0D92EA3}" type="presOf" srcId="{D845C0B4-B2FD-4C51-981B-83DEE83E0A9A}" destId="{BBF318B1-C420-4774-8AB0-BE5A3A3CE71F}" srcOrd="0" destOrd="0" presId="urn:microsoft.com/office/officeart/2005/8/layout/venn1"/>
    <dgm:cxn modelId="{7D01F5BA-F648-40D6-9C82-E45DA053B8B5}" type="presOf" srcId="{7D9276C2-3737-451B-8A92-5168778D4AD8}" destId="{61C93235-A475-4608-A458-5D0F8BCB9DA7}" srcOrd="0" destOrd="0" presId="urn:microsoft.com/office/officeart/2005/8/layout/venn1"/>
    <dgm:cxn modelId="{EA1CEACB-97D0-40B4-B523-981040BAF321}" type="presParOf" srcId="{61C93235-A475-4608-A458-5D0F8BCB9DA7}" destId="{5305831A-C1CE-471E-967B-831FAD9336ED}" srcOrd="0" destOrd="0" presId="urn:microsoft.com/office/officeart/2005/8/layout/venn1"/>
    <dgm:cxn modelId="{5EAE7E21-BCC0-4359-BF1E-8A8C13902A36}" type="presParOf" srcId="{61C93235-A475-4608-A458-5D0F8BCB9DA7}" destId="{A8089798-2CB6-452C-B61D-0D3341D3C0A9}" srcOrd="1" destOrd="0" presId="urn:microsoft.com/office/officeart/2005/8/layout/venn1"/>
    <dgm:cxn modelId="{FB58E854-A365-4D45-AFF0-9152D8AFEE4E}" type="presParOf" srcId="{61C93235-A475-4608-A458-5D0F8BCB9DA7}" destId="{0A0B1D89-A003-46BB-8354-FEC5EDEA9558}" srcOrd="2" destOrd="0" presId="urn:microsoft.com/office/officeart/2005/8/layout/venn1"/>
    <dgm:cxn modelId="{FA9457F7-02BD-4561-B9DE-5569B2E631FD}" type="presParOf" srcId="{61C93235-A475-4608-A458-5D0F8BCB9DA7}" destId="{91308124-8A2A-4F30-9689-8EEADA537EF7}" srcOrd="3" destOrd="0" presId="urn:microsoft.com/office/officeart/2005/8/layout/venn1"/>
    <dgm:cxn modelId="{E1904F10-1417-4DE1-9641-897CD41CF483}" type="presParOf" srcId="{61C93235-A475-4608-A458-5D0F8BCB9DA7}" destId="{BBF318B1-C420-4774-8AB0-BE5A3A3CE71F}" srcOrd="4" destOrd="0" presId="urn:microsoft.com/office/officeart/2005/8/layout/venn1"/>
    <dgm:cxn modelId="{A8B64C14-B558-45C7-AEAB-B9537F50BB01}" type="presParOf" srcId="{61C93235-A475-4608-A458-5D0F8BCB9DA7}" destId="{03A93BDC-F813-4557-AF96-29E036E51D4F}" srcOrd="5"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5831A-C1CE-471E-967B-831FAD9336ED}">
      <dsp:nvSpPr>
        <dsp:cNvPr id="0" name=""/>
        <dsp:cNvSpPr/>
      </dsp:nvSpPr>
      <dsp:spPr>
        <a:xfrm>
          <a:off x="1562472" y="4340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计算</a:t>
          </a:r>
          <a:endParaRPr lang="en-US" sz="4900" kern="1200" dirty="0"/>
        </a:p>
      </dsp:txBody>
      <dsp:txXfrm>
        <a:off x="1840244" y="407978"/>
        <a:ext cx="1527750" cy="937483"/>
      </dsp:txXfrm>
    </dsp:sp>
    <dsp:sp modelId="{0A0B1D89-A003-46BB-8354-FEC5EDEA9558}">
      <dsp:nvSpPr>
        <dsp:cNvPr id="0" name=""/>
        <dsp:cNvSpPr/>
      </dsp:nvSpPr>
      <dsp:spPr>
        <a:xfrm>
          <a:off x="2314194" y="134546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存储</a:t>
          </a:r>
          <a:endParaRPr lang="en-US" sz="4900" kern="1200" dirty="0"/>
        </a:p>
      </dsp:txBody>
      <dsp:txXfrm>
        <a:off x="2951336" y="1883646"/>
        <a:ext cx="1249977" cy="1145812"/>
      </dsp:txXfrm>
    </dsp:sp>
    <dsp:sp modelId="{BBF318B1-C420-4774-8AB0-BE5A3A3CE71F}">
      <dsp:nvSpPr>
        <dsp:cNvPr id="0" name=""/>
        <dsp:cNvSpPr/>
      </dsp:nvSpPr>
      <dsp:spPr>
        <a:xfrm>
          <a:off x="810749" y="134546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网络</a:t>
          </a:r>
          <a:endParaRPr lang="en-US" sz="4900" kern="1200" dirty="0"/>
        </a:p>
      </dsp:txBody>
      <dsp:txXfrm>
        <a:off x="1006926" y="1883646"/>
        <a:ext cx="1249977" cy="1145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5831A-C1CE-471E-967B-831FAD9336ED}">
      <dsp:nvSpPr>
        <dsp:cNvPr id="0" name=""/>
        <dsp:cNvSpPr/>
      </dsp:nvSpPr>
      <dsp:spPr>
        <a:xfrm>
          <a:off x="1562472" y="4340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计算</a:t>
          </a:r>
          <a:endParaRPr lang="en-US" sz="4900" kern="1200" dirty="0"/>
        </a:p>
      </dsp:txBody>
      <dsp:txXfrm>
        <a:off x="1840244" y="407978"/>
        <a:ext cx="1527750" cy="937483"/>
      </dsp:txXfrm>
    </dsp:sp>
    <dsp:sp modelId="{0A0B1D89-A003-46BB-8354-FEC5EDEA9558}">
      <dsp:nvSpPr>
        <dsp:cNvPr id="0" name=""/>
        <dsp:cNvSpPr/>
      </dsp:nvSpPr>
      <dsp:spPr>
        <a:xfrm>
          <a:off x="2314194" y="134546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存储</a:t>
          </a:r>
          <a:endParaRPr lang="en-US" sz="4900" kern="1200" dirty="0"/>
        </a:p>
      </dsp:txBody>
      <dsp:txXfrm>
        <a:off x="2951336" y="1883646"/>
        <a:ext cx="1249977" cy="1145812"/>
      </dsp:txXfrm>
    </dsp:sp>
    <dsp:sp modelId="{BBF318B1-C420-4774-8AB0-BE5A3A3CE71F}">
      <dsp:nvSpPr>
        <dsp:cNvPr id="0" name=""/>
        <dsp:cNvSpPr/>
      </dsp:nvSpPr>
      <dsp:spPr>
        <a:xfrm>
          <a:off x="810749" y="1345461"/>
          <a:ext cx="2083296" cy="208329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smtClean="0"/>
            <a:t>网络</a:t>
          </a:r>
          <a:endParaRPr lang="en-US" sz="4900" kern="1200" dirty="0"/>
        </a:p>
      </dsp:txBody>
      <dsp:txXfrm>
        <a:off x="1006926" y="1883646"/>
        <a:ext cx="1249977" cy="11458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ln>
        </p:spPr>
      </p:sp>
      <p:sp>
        <p:nvSpPr>
          <p:cNvPr id="14341" name="Rectangle 5"/>
          <p:cNvSpPr>
            <a:spLocks noGrp="1" noChangeArrowheads="1"/>
          </p:cNvSpPr>
          <p:nvPr>
            <p:ph type="body" sz="quarter" idx="3"/>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smtClean="0"/>
          </a:p>
          <a:p>
            <a:pPr lvl="1"/>
            <a:r>
              <a:rPr lang="en-US" altLang="zh-CN" noProof="0" dirty="0" smtClean="0"/>
              <a:t>Click here to add content</a:t>
            </a:r>
            <a:endParaRPr lang="en-US" altLang="zh-CN" noProof="0" dirty="0" smtClean="0"/>
          </a:p>
          <a:p>
            <a:pPr lvl="2"/>
            <a:r>
              <a:rPr lang="en-US" altLang="zh-CN" noProof="0" dirty="0" smtClean="0"/>
              <a:t>Click here to add content</a:t>
            </a:r>
            <a:endParaRPr lang="en-US" altLang="zh-CN" noProof="0" dirty="0" smtClean="0"/>
          </a:p>
        </p:txBody>
      </p:sp>
    </p:spTree>
  </p:cSld>
  <p:clrMap bg1="lt1" tx1="dk1" bg2="lt2" tx2="dk2" accent1="accent1" accent2="accent2" accent3="accent3" accent4="accent4" accent5="accent5" accent6="accent6" hlink="hlink" folHlink="folHlink"/>
  <p:hf dt="0"/>
  <p:notes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6627"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一个机箱可以配置两块</a:t>
            </a:r>
            <a:r>
              <a:rPr lang="en-US" altLang="zh-CN" dirty="0" smtClean="0"/>
              <a:t>MM910</a:t>
            </a:r>
            <a:r>
              <a:rPr lang="zh-CN" altLang="en-US" dirty="0" smtClean="0"/>
              <a:t>，以主、备方式运行，并支持主备倒换和热插拔</a:t>
            </a:r>
            <a:endParaRPr lang="en-US" altLang="zh-CN" dirty="0" smtClean="0"/>
          </a:p>
          <a:p>
            <a:pPr marL="0" indent="0">
              <a:buFont typeface="Wingdings" panose="05000000000000000000" pitchFamily="2" charset="2"/>
              <a:buNone/>
              <a:defRPr/>
            </a:pPr>
            <a:endParaRPr lang="zh-CN" altLang="en-US" dirty="0" smtClean="0"/>
          </a:p>
        </p:txBody>
      </p:sp>
      <p:sp>
        <p:nvSpPr>
          <p:cNvPr id="28676"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E82D4AB9-7BC1-4662-B201-8FB0D0C7C873}"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4"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593ACEB5-7720-4FA5-96FC-D5A2D17C93EC}"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2" name="Notes Placeholder 1"/>
          <p:cNvSpPr>
            <a:spLocks noGrp="1"/>
          </p:cNvSpPr>
          <p:nvPr>
            <p:ph type="body" sz="quarter" idx="10"/>
          </p:nvPr>
        </p:nvSpPr>
        <p:spPr/>
        <p:txBody>
          <a:bodyPr/>
          <a:lstStyle/>
          <a:p>
            <a:r>
              <a:rPr lang="zh-CN" altLang="en-US" dirty="0" smtClean="0"/>
              <a:t>针对不同应用场景，可自由选择计算节点进行搭配使用</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2"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A3A228CB-5656-491A-828D-22F35534AE74}"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5" name="备注占位符 2"/>
          <p:cNvSpPr>
            <a:spLocks noGrp="1"/>
          </p:cNvSpPr>
          <p:nvPr>
            <p:ph type="body" idx="3"/>
          </p:nvPr>
        </p:nvSpPr>
        <p:spPr>
          <a:xfrm>
            <a:off x="701675" y="4860925"/>
            <a:ext cx="5676900" cy="46053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zh-CN" dirty="0"/>
              <a:t>E9000</a:t>
            </a:r>
            <a:r>
              <a:rPr lang="zh-CN" altLang="en-US" dirty="0"/>
              <a:t>交换模块基于业界领先的华为数据中心交换机技术</a:t>
            </a:r>
            <a:r>
              <a:rPr lang="en-US" altLang="zh-CN" dirty="0"/>
              <a:t>15.6T</a:t>
            </a:r>
            <a:r>
              <a:rPr lang="zh-CN" altLang="en-US" dirty="0"/>
              <a:t>背板交换容量，支持从</a:t>
            </a:r>
            <a:r>
              <a:rPr lang="en-US" altLang="zh-CN" dirty="0"/>
              <a:t>10GE</a:t>
            </a:r>
            <a:r>
              <a:rPr lang="zh-CN" altLang="en-US" dirty="0"/>
              <a:t>演进到</a:t>
            </a:r>
            <a:r>
              <a:rPr lang="en-US" altLang="zh-CN" dirty="0"/>
              <a:t>40GE</a:t>
            </a:r>
            <a:r>
              <a:rPr lang="zh-CN" altLang="en-US" dirty="0"/>
              <a:t>、</a:t>
            </a:r>
            <a:r>
              <a:rPr lang="en-US" altLang="zh-CN" dirty="0"/>
              <a:t>100GE</a:t>
            </a:r>
            <a:r>
              <a:rPr lang="zh-CN" altLang="en-US" dirty="0"/>
              <a:t>，单框上行最大</a:t>
            </a:r>
            <a:r>
              <a:rPr lang="en-US" altLang="zh-CN" dirty="0"/>
              <a:t>128</a:t>
            </a:r>
            <a:r>
              <a:rPr lang="zh-CN" altLang="en-US" dirty="0"/>
              <a:t>个</a:t>
            </a:r>
            <a:r>
              <a:rPr lang="en-US" altLang="zh-CN" dirty="0"/>
              <a:t>10GE</a:t>
            </a:r>
            <a:r>
              <a:rPr lang="zh-CN" altLang="en-US" dirty="0"/>
              <a:t>端口，同时支持</a:t>
            </a:r>
            <a:r>
              <a:rPr lang="en-US" altLang="zh-CN" dirty="0"/>
              <a:t>Ethernet</a:t>
            </a:r>
            <a:r>
              <a:rPr lang="zh-CN" altLang="en-US" dirty="0"/>
              <a:t>，</a:t>
            </a:r>
            <a:r>
              <a:rPr lang="en-US" altLang="zh-CN" dirty="0"/>
              <a:t>IB</a:t>
            </a:r>
            <a:r>
              <a:rPr lang="zh-CN" altLang="en-US" dirty="0"/>
              <a:t>，</a:t>
            </a:r>
            <a:r>
              <a:rPr lang="en-US" altLang="zh-CN" dirty="0"/>
              <a:t>FC</a:t>
            </a:r>
            <a:r>
              <a:rPr lang="zh-CN" altLang="en-US" dirty="0"/>
              <a:t>等多种接口</a:t>
            </a:r>
            <a:r>
              <a:rPr lang="zh-CN" altLang="en-US" dirty="0" smtClean="0"/>
              <a:t>类型。</a:t>
            </a:r>
            <a:endParaRPr lang="zh-CN" altLang="en-US" dirty="0"/>
          </a:p>
          <a:p>
            <a:pPr>
              <a:defRPr/>
            </a:pPr>
            <a:r>
              <a:rPr lang="zh-CN" altLang="en-US" dirty="0"/>
              <a:t>交换模板安装在</a:t>
            </a:r>
            <a:r>
              <a:rPr lang="en-US" altLang="zh-CN" dirty="0"/>
              <a:t>E9000</a:t>
            </a:r>
            <a:r>
              <a:rPr lang="zh-CN" altLang="en-US" dirty="0"/>
              <a:t>机箱的后插槽位，通过</a:t>
            </a:r>
            <a:r>
              <a:rPr lang="en-US" altLang="zh-CN" dirty="0"/>
              <a:t>E9000</a:t>
            </a:r>
            <a:r>
              <a:rPr lang="zh-CN" altLang="en-US" dirty="0"/>
              <a:t>的背板与计算节点、存储节点和管理模块互联，实现内部数据报文和控制管理报文的交换，为用户提供高速数据传输。</a:t>
            </a:r>
            <a:endParaRPr lang="zh-CN" altLang="en-US" dirty="0"/>
          </a:p>
          <a:p>
            <a:pPr>
              <a:defRPr/>
            </a:pPr>
            <a:endParaRPr lang="zh-CN" altLang="en-US" dirty="0"/>
          </a:p>
          <a:p>
            <a:pPr>
              <a:defRPr/>
            </a:pPr>
            <a:r>
              <a:rPr lang="en-US" altLang="zh-CN" dirty="0"/>
              <a:t>IB QDR/FDR</a:t>
            </a:r>
            <a:r>
              <a:rPr lang="zh-CN" altLang="en-US" dirty="0"/>
              <a:t>，</a:t>
            </a:r>
            <a:r>
              <a:rPr lang="en-US" altLang="zh-CN" dirty="0" err="1"/>
              <a:t>InfiniBand</a:t>
            </a:r>
            <a:r>
              <a:rPr lang="en-US" altLang="zh-CN" dirty="0"/>
              <a:t> quad data rate/fourteen data rate</a:t>
            </a:r>
            <a:endParaRPr lang="en-US" altLang="zh-CN" dirty="0"/>
          </a:p>
          <a:p>
            <a:pPr>
              <a:defRPr/>
            </a:pPr>
            <a:r>
              <a:rPr lang="en-US" altLang="zh-CN" dirty="0"/>
              <a:t>TRILL(Transparent Interconnection of Lots of Links)</a:t>
            </a:r>
            <a:r>
              <a:rPr lang="zh-CN" altLang="en-US" dirty="0"/>
              <a:t>，</a:t>
            </a:r>
            <a:r>
              <a:rPr lang="en-US" altLang="zh-CN" dirty="0"/>
              <a:t>TRILL</a:t>
            </a:r>
            <a:r>
              <a:rPr lang="zh-CN" altLang="en-US" dirty="0"/>
              <a:t>网络相当于数据中心中的高速总线，能够满足云计算时代下虚拟机任意迁移、无阻塞、低延迟数据转发、多租户、网络规模大等要求。</a:t>
            </a:r>
            <a:endParaRPr lang="zh-CN" altLang="en-US" dirty="0"/>
          </a:p>
          <a:p>
            <a:pPr>
              <a:defRPr/>
            </a:pPr>
            <a:r>
              <a:rPr lang="en-US" altLang="zh-CN" dirty="0"/>
              <a:t>DCB(Data Center Bridging)</a:t>
            </a:r>
            <a:r>
              <a:rPr lang="zh-CN" altLang="en-US" dirty="0"/>
              <a:t>，</a:t>
            </a:r>
            <a:r>
              <a:rPr lang="en-US" altLang="zh-CN" dirty="0"/>
              <a:t>DCB</a:t>
            </a:r>
            <a:r>
              <a:rPr lang="zh-CN" altLang="en-US" dirty="0"/>
              <a:t>技术是针对传统以太网的一种增强，为了实现以太网不丢包，这种增强型的以太网叫无损以太网，顾名思义就是保证以太网络不丢包。实现这种网络的目的为了解决</a:t>
            </a:r>
            <a:r>
              <a:rPr lang="en-US" altLang="zh-CN" dirty="0" smtClean="0"/>
              <a:t>FC</a:t>
            </a:r>
            <a:r>
              <a:rPr lang="en-US" altLang="zh-CN" dirty="0"/>
              <a:t>o</a:t>
            </a:r>
            <a:r>
              <a:rPr lang="en-US" altLang="zh-CN" dirty="0" smtClean="0"/>
              <a:t>E</a:t>
            </a:r>
            <a:r>
              <a:rPr lang="zh-CN" altLang="en-US" dirty="0"/>
              <a:t>（</a:t>
            </a:r>
            <a:r>
              <a:rPr lang="en-US" altLang="zh-CN" dirty="0" err="1"/>
              <a:t>Fibre</a:t>
            </a:r>
            <a:r>
              <a:rPr lang="en-US" altLang="zh-CN" dirty="0"/>
              <a:t> Channel Over Ethernet</a:t>
            </a:r>
            <a:r>
              <a:rPr lang="zh-CN" altLang="en-US" dirty="0"/>
              <a:t>：融合网络技术，使传统存储</a:t>
            </a:r>
            <a:r>
              <a:rPr lang="en-US" altLang="zh-CN" dirty="0"/>
              <a:t>FC</a:t>
            </a:r>
            <a:r>
              <a:rPr lang="zh-CN" altLang="en-US" dirty="0"/>
              <a:t>网络协议可以在以太网络中运行）协议在以太网络中传输时保证不丢包。因为</a:t>
            </a:r>
            <a:r>
              <a:rPr lang="en-US" altLang="zh-CN" dirty="0"/>
              <a:t>FCOE</a:t>
            </a:r>
            <a:r>
              <a:rPr lang="zh-CN" altLang="en-US" dirty="0"/>
              <a:t>技术实际上就是运行在以太网的</a:t>
            </a:r>
            <a:r>
              <a:rPr lang="en-US" altLang="zh-CN" dirty="0"/>
              <a:t>FC</a:t>
            </a:r>
            <a:r>
              <a:rPr lang="zh-CN" altLang="en-US" dirty="0"/>
              <a:t>协议，而</a:t>
            </a:r>
            <a:r>
              <a:rPr lang="en-US" altLang="zh-CN" dirty="0"/>
              <a:t>FC</a:t>
            </a:r>
            <a:r>
              <a:rPr lang="zh-CN" altLang="en-US" dirty="0"/>
              <a:t>协议是不允许丢包的，所以为了实现</a:t>
            </a:r>
            <a:r>
              <a:rPr lang="en-US" altLang="zh-CN" dirty="0"/>
              <a:t>FCOE</a:t>
            </a:r>
            <a:r>
              <a:rPr lang="zh-CN" altLang="en-US" dirty="0"/>
              <a:t>协议在以太网传输不丢包，引入了</a:t>
            </a:r>
            <a:r>
              <a:rPr lang="en-US" altLang="zh-CN" dirty="0"/>
              <a:t>DCB</a:t>
            </a:r>
            <a:r>
              <a:rPr lang="zh-CN" altLang="en-US" dirty="0"/>
              <a:t>增强以太网技术。最终实现以太网和新的存储协议</a:t>
            </a:r>
            <a:r>
              <a:rPr lang="en-US" altLang="zh-CN" dirty="0"/>
              <a:t>FCOE</a:t>
            </a:r>
            <a:r>
              <a:rPr lang="zh-CN" altLang="en-US" dirty="0"/>
              <a:t>都能在以太网络中正常运行。所以把这样的网络称为融合网络。</a:t>
            </a:r>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Mezz</a:t>
            </a:r>
            <a:r>
              <a:rPr lang="zh-CN" altLang="en-US" smtClean="0"/>
              <a:t>扣卡，用于扩展</a:t>
            </a:r>
            <a:r>
              <a:rPr lang="en-US" smtClean="0"/>
              <a:t>IO</a:t>
            </a:r>
            <a:r>
              <a:rPr lang="zh-CN" altLang="en-US" smtClean="0"/>
              <a:t>功能，可以扩展出网卡，</a:t>
            </a:r>
            <a:r>
              <a:rPr lang="en-US" smtClean="0"/>
              <a:t>SAS</a:t>
            </a:r>
            <a:r>
              <a:rPr lang="zh-CN" altLang="en-US" smtClean="0"/>
              <a:t>卡等</a:t>
            </a:r>
            <a:endParaRPr lang="en-US" altLang="zh-CN" smtClean="0"/>
          </a:p>
          <a:p>
            <a:endParaRPr lang="en-US" smtClean="0"/>
          </a:p>
          <a:p>
            <a:endParaRPr lang="zh-CN" altLang="en-US" smtClean="0"/>
          </a:p>
        </p:txBody>
      </p:sp>
      <p:sp>
        <p:nvSpPr>
          <p:cNvPr id="34820"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9BA612C0-FBBD-4F57-989C-081162863680}"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RH2288H</a:t>
            </a:r>
            <a:r>
              <a:rPr lang="zh-CN" altLang="en-US" smtClean="0"/>
              <a:t>适用于高性能计算、数据库、虚拟化、以及企业基础应用和电信业务应用，具有高性能计算、大容量存储、低能耗、扩展能力强、高可靠、易管理、易部署、支持虚拟化等优点。</a:t>
            </a:r>
            <a:endParaRPr lang="en-US" altLang="zh-CN" smtClean="0"/>
          </a:p>
        </p:txBody>
      </p:sp>
      <p:sp>
        <p:nvSpPr>
          <p:cNvPr id="38916"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3B3FCB5A-3E9C-4F01-9CC2-25578262A6BA}"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1" name="Rectangle 158"/>
          <p:cNvSpPr>
            <a:spLocks noGrp="1" noChangeArrowheads="1"/>
          </p:cNvSpPr>
          <p:nvPr>
            <p:ph type="body" idx="1"/>
          </p:nvPr>
        </p:nvSpPr>
        <p:spPr/>
        <p:txBody>
          <a:bodyPr/>
          <a:lstStyle/>
          <a:p>
            <a:r>
              <a:rPr lang="zh-CN" altLang="en-US" dirty="0" smtClean="0">
                <a:sym typeface="Arial" panose="020B0604020202020204" pitchFamily="34" charset="0"/>
              </a:rPr>
              <a:t>华为</a:t>
            </a:r>
            <a:r>
              <a:rPr lang="en-US" altLang="zh-CN" dirty="0" smtClean="0">
                <a:sym typeface="Arial" panose="020B0604020202020204" pitchFamily="34" charset="0"/>
              </a:rPr>
              <a:t>V3</a:t>
            </a:r>
            <a:r>
              <a:rPr lang="zh-CN" altLang="en-US" dirty="0" smtClean="0">
                <a:sym typeface="Arial" panose="020B0604020202020204" pitchFamily="34" charset="0"/>
              </a:rPr>
              <a:t>系列存储采用最新技术，有如下特点</a:t>
            </a:r>
            <a:r>
              <a:rPr lang="en-US" altLang="zh-CN" dirty="0" smtClean="0">
                <a:sym typeface="Arial" panose="020B0604020202020204" pitchFamily="34" charset="0"/>
              </a:rPr>
              <a:t>:</a:t>
            </a:r>
            <a:endParaRPr lang="en-US" altLang="zh-CN" dirty="0" smtClean="0">
              <a:sym typeface="Arial" panose="020B0604020202020204" pitchFamily="34" charset="0"/>
            </a:endParaRPr>
          </a:p>
          <a:p>
            <a:pPr lvl="1"/>
            <a:r>
              <a:rPr lang="zh-CN" altLang="en-US" dirty="0" smtClean="0">
                <a:sym typeface="Arial" panose="020B0604020202020204" pitchFamily="34" charset="0"/>
              </a:rPr>
              <a:t>全新硬件架构，性能与规格全面领先：</a:t>
            </a:r>
            <a:r>
              <a:rPr lang="zh-CN" altLang="zh-CN" dirty="0" smtClean="0">
                <a:sym typeface="Arial" panose="020B0604020202020204" pitchFamily="34" charset="0"/>
              </a:rPr>
              <a:t>支持</a:t>
            </a:r>
            <a:r>
              <a:rPr lang="en-US" altLang="zh-CN" dirty="0" smtClean="0">
                <a:sym typeface="Arial" panose="020B0604020202020204" pitchFamily="34" charset="0"/>
              </a:rPr>
              <a:t>16G FC/10G FCoE</a:t>
            </a:r>
            <a:r>
              <a:rPr lang="zh-CN" altLang="zh-CN" dirty="0" smtClean="0">
                <a:sym typeface="Arial" panose="020B0604020202020204" pitchFamily="34" charset="0"/>
              </a:rPr>
              <a:t>等主机接口</a:t>
            </a:r>
            <a:r>
              <a:rPr lang="en-US" altLang="zh-CN" dirty="0" smtClean="0">
                <a:sym typeface="Arial" panose="020B0604020202020204" pitchFamily="34" charset="0"/>
              </a:rPr>
              <a:t>,</a:t>
            </a:r>
            <a:r>
              <a:rPr lang="zh-CN" altLang="zh-CN" dirty="0" smtClean="0">
                <a:sym typeface="Arial" panose="020B0604020202020204" pitchFamily="34" charset="0"/>
              </a:rPr>
              <a:t> 可提供高达</a:t>
            </a:r>
            <a:r>
              <a:rPr lang="en-US" altLang="zh-CN" dirty="0" smtClean="0">
                <a:sym typeface="Arial" panose="020B0604020202020204" pitchFamily="34" charset="0"/>
              </a:rPr>
              <a:t>40GB/s</a:t>
            </a:r>
            <a:r>
              <a:rPr lang="zh-CN" altLang="zh-CN" dirty="0" smtClean="0">
                <a:sym typeface="Arial" panose="020B0604020202020204" pitchFamily="34" charset="0"/>
              </a:rPr>
              <a:t>的系统带宽</a:t>
            </a:r>
            <a:r>
              <a:rPr lang="zh-CN" altLang="en-US" dirty="0" smtClean="0">
                <a:sym typeface="Arial" panose="020B0604020202020204" pitchFamily="34" charset="0"/>
              </a:rPr>
              <a:t>；</a:t>
            </a:r>
            <a:r>
              <a:rPr lang="en-US" altLang="zh-CN" dirty="0" smtClean="0">
                <a:sym typeface="Arial" panose="020B0604020202020204" pitchFamily="34" charset="0"/>
              </a:rPr>
              <a:t> 4TB</a:t>
            </a:r>
            <a:r>
              <a:rPr lang="zh-CN" altLang="zh-CN" dirty="0" smtClean="0">
                <a:sym typeface="Arial" panose="020B0604020202020204" pitchFamily="34" charset="0"/>
              </a:rPr>
              <a:t>缓存容量及</a:t>
            </a:r>
            <a:r>
              <a:rPr lang="en-US" altLang="zh-CN" dirty="0" smtClean="0">
                <a:sym typeface="Arial" panose="020B0604020202020204" pitchFamily="34" charset="0"/>
              </a:rPr>
              <a:t>8PB</a:t>
            </a:r>
            <a:r>
              <a:rPr lang="zh-CN" altLang="zh-CN" dirty="0" smtClean="0">
                <a:sym typeface="Arial" panose="020B0604020202020204" pitchFamily="34" charset="0"/>
              </a:rPr>
              <a:t>存储空间</a:t>
            </a:r>
            <a:endParaRPr lang="en-US" altLang="zh-CN" dirty="0" smtClean="0">
              <a:sym typeface="Arial" panose="020B0604020202020204" pitchFamily="34" charset="0"/>
            </a:endParaRPr>
          </a:p>
          <a:p>
            <a:pPr lvl="1"/>
            <a:r>
              <a:rPr lang="zh-CN" altLang="en-US" dirty="0" smtClean="0">
                <a:sym typeface="Arial" panose="020B0604020202020204" pitchFamily="34" charset="0"/>
              </a:rPr>
              <a:t>支持</a:t>
            </a:r>
            <a:r>
              <a:rPr lang="en-US" altLang="zh-CN" dirty="0" smtClean="0">
                <a:sym typeface="Arial" panose="020B0604020202020204" pitchFamily="34" charset="0"/>
              </a:rPr>
              <a:t>SAN</a:t>
            </a:r>
            <a:r>
              <a:rPr lang="zh-CN" altLang="en-US" dirty="0" smtClean="0">
                <a:sym typeface="Arial" panose="020B0604020202020204" pitchFamily="34" charset="0"/>
              </a:rPr>
              <a:t>与</a:t>
            </a:r>
            <a:r>
              <a:rPr lang="en-US" altLang="zh-CN" dirty="0" smtClean="0">
                <a:sym typeface="Arial" panose="020B0604020202020204" pitchFamily="34" charset="0"/>
              </a:rPr>
              <a:t>NAS</a:t>
            </a:r>
            <a:r>
              <a:rPr lang="zh-CN" altLang="en-US" dirty="0" smtClean="0">
                <a:sym typeface="Arial" panose="020B0604020202020204" pitchFamily="34" charset="0"/>
              </a:rPr>
              <a:t>一体化，</a:t>
            </a:r>
            <a:r>
              <a:rPr lang="zh-CN" altLang="zh-CN" dirty="0" smtClean="0">
                <a:sym typeface="Arial" panose="020B0604020202020204" pitchFamily="34" charset="0"/>
              </a:rPr>
              <a:t>兼容</a:t>
            </a:r>
            <a:r>
              <a:rPr lang="en-US" altLang="zh-CN" dirty="0" smtClean="0">
                <a:sym typeface="Arial" panose="020B0604020202020204" pitchFamily="34" charset="0"/>
              </a:rPr>
              <a:t>SAN</a:t>
            </a:r>
            <a:r>
              <a:rPr lang="zh-CN" altLang="zh-CN" dirty="0" smtClean="0">
                <a:sym typeface="Arial" panose="020B0604020202020204" pitchFamily="34" charset="0"/>
              </a:rPr>
              <a:t>和</a:t>
            </a:r>
            <a:r>
              <a:rPr lang="en-US" altLang="zh-CN" dirty="0" smtClean="0">
                <a:sym typeface="Arial" panose="020B0604020202020204" pitchFamily="34" charset="0"/>
              </a:rPr>
              <a:t>NAS</a:t>
            </a:r>
            <a:r>
              <a:rPr lang="zh-CN" altLang="zh-CN" dirty="0" smtClean="0">
                <a:sym typeface="Arial" panose="020B0604020202020204" pitchFamily="34" charset="0"/>
              </a:rPr>
              <a:t>两种制式，满足业务弹性发展，简化业务部署，提升存储资源利用率，有效降低</a:t>
            </a:r>
            <a:r>
              <a:rPr lang="en-US" altLang="zh-CN" dirty="0" smtClean="0">
                <a:sym typeface="Arial" panose="020B0604020202020204" pitchFamily="34" charset="0"/>
              </a:rPr>
              <a:t>TCO</a:t>
            </a:r>
            <a:endParaRPr lang="en-US" altLang="zh-CN" dirty="0" smtClean="0">
              <a:sym typeface="Arial" panose="020B0604020202020204" pitchFamily="34" charset="0"/>
            </a:endParaRPr>
          </a:p>
          <a:p>
            <a:pPr lvl="1"/>
            <a:r>
              <a:rPr lang="zh-CN" altLang="en-US" dirty="0" smtClean="0">
                <a:sym typeface="Arial" panose="020B0604020202020204" pitchFamily="34" charset="0"/>
              </a:rPr>
              <a:t>支持</a:t>
            </a:r>
            <a:r>
              <a:rPr lang="en-US" altLang="zh-CN" dirty="0" smtClean="0">
                <a:sym typeface="Arial" panose="020B0604020202020204" pitchFamily="34" charset="0"/>
              </a:rPr>
              <a:t>8</a:t>
            </a:r>
            <a:r>
              <a:rPr lang="zh-CN" altLang="en-US" dirty="0" smtClean="0">
                <a:sym typeface="Arial" panose="020B0604020202020204" pitchFamily="34" charset="0"/>
              </a:rPr>
              <a:t>控，性能容量可线性扩展，控制器间负载均衡互为热备，可靠性更高，资源集中存储，轻松管理</a:t>
            </a:r>
            <a:endParaRPr lang="zh-CN" altLang="en-US" dirty="0" smtClean="0">
              <a:sym typeface="Arial" panose="020B0604020202020204" pitchFamily="34" charset="0"/>
            </a:endParaRPr>
          </a:p>
          <a:p>
            <a:pPr lvl="1"/>
            <a:r>
              <a:rPr lang="en-US" altLang="zh-CN" dirty="0" smtClean="0">
                <a:sym typeface="Arial" panose="020B0604020202020204" pitchFamily="34" charset="0"/>
              </a:rPr>
              <a:t>BBU</a:t>
            </a:r>
            <a:r>
              <a:rPr lang="zh-CN" altLang="en-US" dirty="0" smtClean="0">
                <a:sym typeface="Arial" panose="020B0604020202020204" pitchFamily="34" charset="0"/>
              </a:rPr>
              <a:t>：电池组</a:t>
            </a:r>
            <a:endParaRPr lang="zh-CN" altLang="en-US" dirty="0" smtClean="0">
              <a:sym typeface="Arial" panose="020B0604020202020204" pitchFamily="34" charset="0"/>
            </a:endParaRPr>
          </a:p>
        </p:txBody>
      </p:sp>
      <p:sp>
        <p:nvSpPr>
          <p:cNvPr id="3" name="Slide Image Placeholder 2"/>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marL="180975" lvl="1">
              <a:buSzPct val="60000"/>
              <a:buFont typeface="Wingdings" panose="05000000000000000000" pitchFamily="2" charset="2"/>
              <a:buChar char="l"/>
            </a:pPr>
            <a:r>
              <a:rPr lang="en-US" altLang="zh-CN" dirty="0"/>
              <a:t>5600 V3/5800 V3</a:t>
            </a:r>
            <a:r>
              <a:rPr lang="zh-CN" altLang="en-US" dirty="0"/>
              <a:t>采用盘控分离（</a:t>
            </a:r>
            <a:r>
              <a:rPr lang="en-US" altLang="zh-CN" dirty="0"/>
              <a:t>3U</a:t>
            </a:r>
            <a:r>
              <a:rPr lang="zh-CN" altLang="en-US" dirty="0"/>
              <a:t>独立机头）结构，控制模块和</a:t>
            </a:r>
            <a:r>
              <a:rPr lang="en-US" altLang="zh-CN" dirty="0"/>
              <a:t>BBU</a:t>
            </a:r>
            <a:r>
              <a:rPr lang="zh-CN" altLang="en-US" dirty="0"/>
              <a:t>模块都提供冗余高可用</a:t>
            </a:r>
            <a:r>
              <a:rPr lang="zh-CN" altLang="en-US" dirty="0" smtClean="0"/>
              <a:t>特性</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Notes Placeholder 2"/>
          <p:cNvSpPr>
            <a:spLocks noGrp="1"/>
          </p:cNvSpPr>
          <p:nvPr>
            <p:ph type="body" idx="1"/>
          </p:nvPr>
        </p:nvSpPr>
        <p:spPr/>
        <p:txBody>
          <a:bodyPr/>
          <a:lstStyle/>
          <a:p>
            <a:r>
              <a:rPr lang="zh-CN" altLang="en-US" smtClean="0"/>
              <a:t>多个控制框支持级联管理</a:t>
            </a:r>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lstStyle/>
          <a:p>
            <a:r>
              <a:rPr lang="zh-CN" altLang="en-US" dirty="0" smtClean="0"/>
              <a:t>所有端口采用模块化设计，可以方便更换升级</a:t>
            </a:r>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FEF199B6-0898-4F03-A86F-F51031ED9A29}"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51203" name="Rectangle 2"/>
          <p:cNvSpPr>
            <a:spLocks noGrp="1" noRot="1" noChangeAspect="1" noChangeArrowheads="1" noTextEdit="1"/>
          </p:cNvSpPr>
          <p:nvPr>
            <p:ph type="sldImg"/>
          </p:nvPr>
        </p:nvSpPr>
        <p:spPr>
          <a:xfrm>
            <a:off x="992188" y="768350"/>
            <a:ext cx="5114925" cy="3836988"/>
          </a:xfrm>
        </p:spPr>
      </p:sp>
      <p:sp>
        <p:nvSpPr>
          <p:cNvPr id="9" name="Notes Placeholder 2"/>
          <p:cNvSpPr>
            <a:spLocks noGrp="1"/>
          </p:cNvSpPr>
          <p:nvPr>
            <p:ph type="body" idx="3"/>
          </p:nvPr>
        </p:nvSpPr>
        <p:spPr>
          <a:xfrm>
            <a:off x="701675" y="4860925"/>
            <a:ext cx="5676900" cy="4605338"/>
          </a:xfrm>
        </p:spPr>
        <p:txBody>
          <a:bodyPr/>
          <a:lstStyle/>
          <a:p>
            <a:r>
              <a:rPr lang="zh-CN" altLang="en-US" dirty="0"/>
              <a:t>硬盘框提供硬盘容量给控制框，需连接到控制框</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a:lnSpc>
                <a:spcPct val="100000"/>
              </a:lnSpc>
              <a:spcAft>
                <a:spcPct val="0"/>
              </a:spcAft>
              <a:buSzTx/>
              <a:buFontTx/>
              <a:buNone/>
            </a:pPr>
            <a:fld id="{5A243F71-E11F-470F-8B4F-A0B12B424E24}"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53251" name="Rectangle 2"/>
          <p:cNvSpPr>
            <a:spLocks noGrp="1" noRot="1" noChangeAspect="1" noChangeArrowheads="1" noTextEdit="1"/>
          </p:cNvSpPr>
          <p:nvPr>
            <p:ph type="sldImg"/>
          </p:nvPr>
        </p:nvSpPr>
        <p:spPr>
          <a:xfrm>
            <a:off x="992188" y="768350"/>
            <a:ext cx="5114925" cy="3836988"/>
          </a:xfrm>
        </p:spPr>
      </p:sp>
      <p:sp>
        <p:nvSpPr>
          <p:cNvPr id="6" name="Notes Placeholder 2"/>
          <p:cNvSpPr>
            <a:spLocks noGrp="1"/>
          </p:cNvSpPr>
          <p:nvPr>
            <p:ph type="body" idx="3"/>
          </p:nvPr>
        </p:nvSpPr>
        <p:spPr>
          <a:xfrm>
            <a:off x="701675" y="4860925"/>
            <a:ext cx="5676900" cy="4605338"/>
          </a:xfrm>
        </p:spPr>
        <p:txBody>
          <a:bodyPr/>
          <a:lstStyle/>
          <a:p>
            <a:r>
              <a:rPr lang="zh-CN" altLang="en-US" dirty="0"/>
              <a:t>硬盘框通过</a:t>
            </a:r>
            <a:r>
              <a:rPr lang="en-US" altLang="zh-CN" dirty="0"/>
              <a:t>Mini SAS HD</a:t>
            </a:r>
            <a:r>
              <a:rPr lang="zh-CN" altLang="en-US" dirty="0"/>
              <a:t>线缆连接到控制框，或级联其他硬盘框，实现容量</a:t>
            </a:r>
            <a:r>
              <a:rPr lang="zh-CN" altLang="en-US" dirty="0" smtClean="0"/>
              <a:t>扩展</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Notes Placeholder 2"/>
          <p:cNvSpPr>
            <a:spLocks noGrp="1"/>
          </p:cNvSpPr>
          <p:nvPr>
            <p:ph type="body" idx="1"/>
          </p:nvPr>
        </p:nvSpPr>
        <p:spPr/>
        <p:txBody>
          <a:bodyPr/>
          <a:lstStyle/>
          <a:p>
            <a:r>
              <a:rPr lang="en-US" altLang="zh-CN" smtClean="0"/>
              <a:t>ESD(electrostatic discharge)</a:t>
            </a:r>
            <a:r>
              <a:rPr lang="zh-CN" altLang="en-US" smtClean="0"/>
              <a:t>插卡，防静电插孔</a:t>
            </a:r>
            <a:endParaRPr lang="en-US" altLang="zh-CN" smtClean="0"/>
          </a:p>
          <a:p>
            <a:r>
              <a:rPr lang="en-US" altLang="zh-CN" smtClean="0"/>
              <a:t>S5700</a:t>
            </a:r>
            <a:r>
              <a:rPr lang="zh-CN" altLang="en-US" smtClean="0"/>
              <a:t>系列以太网交换机（以下简称</a:t>
            </a:r>
            <a:r>
              <a:rPr lang="en-US" altLang="zh-CN" smtClean="0"/>
              <a:t>S5700</a:t>
            </a:r>
            <a:r>
              <a:rPr lang="zh-CN" altLang="en-US" smtClean="0"/>
              <a:t>），是华为公司为满足大带宽接入和以太多业务汇聚而推出的新一代绿色节能的全千兆高性能以太交换机。它基于新一代高性能硬件和华为公司统一的</a:t>
            </a:r>
            <a:r>
              <a:rPr lang="en-US" altLang="zh-CN" smtClean="0"/>
              <a:t>VRP(Versatile Routing Platform</a:t>
            </a:r>
            <a:r>
              <a:rPr lang="zh-CN" altLang="en-US" smtClean="0"/>
              <a:t>）平台，具备大容量、高可靠（双电源插槽和硬件级以太</a:t>
            </a:r>
            <a:r>
              <a:rPr lang="en-US" altLang="zh-CN" smtClean="0"/>
              <a:t>OAM</a:t>
            </a:r>
            <a:r>
              <a:rPr lang="zh-CN" altLang="en-US" smtClean="0"/>
              <a:t>）、高密度千兆端口，可提供万兆上行，支持</a:t>
            </a:r>
            <a:r>
              <a:rPr lang="en-US" altLang="zh-CN" smtClean="0"/>
              <a:t>EEE</a:t>
            </a:r>
            <a:r>
              <a:rPr lang="zh-CN" altLang="en-US" smtClean="0"/>
              <a:t>能效以太网和</a:t>
            </a:r>
            <a:r>
              <a:rPr lang="en-US" altLang="zh-CN" smtClean="0"/>
              <a:t>iStack</a:t>
            </a:r>
            <a:r>
              <a:rPr lang="zh-CN" altLang="en-US" smtClean="0"/>
              <a:t>智能堆叠，充分满足企业用户的园区网接入、汇聚、</a:t>
            </a:r>
            <a:r>
              <a:rPr lang="en-US" altLang="zh-CN" smtClean="0"/>
              <a:t>IDC</a:t>
            </a:r>
            <a:r>
              <a:rPr lang="zh-CN" altLang="en-US" smtClean="0"/>
              <a:t>千兆接入以及千兆到桌面等多种应用场景。</a:t>
            </a:r>
            <a:endParaRPr lang="en-US" altLang="zh-CN" smtClean="0"/>
          </a:p>
          <a:p>
            <a:endParaRPr lang="en-US" smtClean="0"/>
          </a:p>
        </p:txBody>
      </p:sp>
      <p:sp>
        <p:nvSpPr>
          <p:cNvPr id="4" name="Slide Image Placeholder 3"/>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S5700</a:t>
            </a:r>
            <a:r>
              <a:rPr lang="zh-CN" altLang="en-US" smtClean="0"/>
              <a:t>智能</a:t>
            </a:r>
            <a:r>
              <a:rPr lang="en-US" altLang="zh-CN" smtClean="0"/>
              <a:t>iStack</a:t>
            </a:r>
            <a:r>
              <a:rPr lang="zh-CN" altLang="en-US" smtClean="0"/>
              <a:t>堆叠，将多台支持堆叠特性的交换机组合在一起，从逻辑上组合成一台虚拟交换机。</a:t>
            </a:r>
            <a:endParaRPr lang="zh-CN" altLang="en-US" smtClean="0"/>
          </a:p>
          <a:p>
            <a:r>
              <a:rPr lang="en-US" altLang="zh-CN" smtClean="0"/>
              <a:t>iStack</a:t>
            </a:r>
            <a:r>
              <a:rPr lang="zh-CN" altLang="en-US" smtClean="0"/>
              <a:t>堆叠系统通过多台成员设备之间冗余备份，提高了设备级的可靠性；通过跨设备的链路聚合功能，提高了链路级的可靠性。</a:t>
            </a:r>
            <a:r>
              <a:rPr lang="en-US" altLang="zh-CN" smtClean="0"/>
              <a:t>iStack</a:t>
            </a:r>
            <a:r>
              <a:rPr lang="zh-CN" altLang="en-US" smtClean="0"/>
              <a:t>提供了强大的网络扩展能力，通过增加成员设备，可以轻松地扩展堆叠系统的端口数、带宽和处理能力。</a:t>
            </a:r>
            <a:r>
              <a:rPr lang="en-US" altLang="zh-CN" smtClean="0"/>
              <a:t>iStack</a:t>
            </a:r>
            <a:r>
              <a:rPr lang="zh-CN" altLang="en-US" smtClean="0"/>
              <a:t>简化了配置和管理，堆叠形成后，多台物理设备虚拟成为一台设备，用户可以通过任何一台成员设备登录堆叠系统，对堆叠系统所有成员设备进行统一配置和管理。</a:t>
            </a:r>
            <a:endParaRPr lang="en-US" altLang="zh-CN" smtClean="0"/>
          </a:p>
          <a:p>
            <a:endParaRPr lang="en-US" altLang="zh-CN" smtClean="0"/>
          </a:p>
          <a:p>
            <a:r>
              <a:rPr lang="zh-CN" altLang="en-US" smtClean="0"/>
              <a:t>注：</a:t>
            </a:r>
            <a:r>
              <a:rPr lang="en-US" altLang="zh-CN" smtClean="0"/>
              <a:t>S5700-10P-LI/S5700-10P-PWR-LI/</a:t>
            </a:r>
            <a:r>
              <a:rPr lang="en-US" altLang="zh-CN" smtClean="0">
                <a:solidFill>
                  <a:srgbClr val="000000"/>
                </a:solidFill>
                <a:latin typeface="Arial" panose="020B0604020202020204" pitchFamily="34" charset="0"/>
              </a:rPr>
              <a:t>S5700-26X-SI-12S-AC</a:t>
            </a:r>
            <a:r>
              <a:rPr lang="zh-CN" altLang="en-US" smtClean="0">
                <a:solidFill>
                  <a:srgbClr val="000000"/>
                </a:solidFill>
                <a:latin typeface="Arial" panose="020B0604020202020204" pitchFamily="34" charset="0"/>
              </a:rPr>
              <a:t>不支持</a:t>
            </a:r>
            <a:r>
              <a:rPr lang="en-US" altLang="zh-CN" smtClean="0">
                <a:solidFill>
                  <a:srgbClr val="000000"/>
                </a:solidFill>
                <a:latin typeface="Arial" panose="020B0604020202020204" pitchFamily="34" charset="0"/>
              </a:rPr>
              <a:t>iStack</a:t>
            </a:r>
            <a:r>
              <a:rPr lang="zh-CN" altLang="en-US" smtClean="0">
                <a:solidFill>
                  <a:srgbClr val="000000"/>
                </a:solidFill>
                <a:latin typeface="Arial" panose="020B0604020202020204" pitchFamily="34" charset="0"/>
              </a:rPr>
              <a:t>堆叠</a:t>
            </a:r>
            <a:endParaRPr lang="zh-CN" altLang="en-US" smtClean="0">
              <a:solidFill>
                <a:srgbClr val="000000"/>
              </a:solidFill>
              <a:latin typeface="Arial" panose="020B0604020202020204" pitchFamily="34" charset="0"/>
            </a:endParaRPr>
          </a:p>
          <a:p>
            <a:pPr>
              <a:buFont typeface="Wingdings" panose="05000000000000000000" pitchFamily="2" charset="2"/>
              <a:buNone/>
            </a:pPr>
            <a:endParaRPr lang="zh-CN" altLang="en-US" smtClean="0"/>
          </a:p>
          <a:p>
            <a:pPr algn="l" eaLnBrk="1" hangingPunct="1">
              <a:lnSpc>
                <a:spcPct val="100000"/>
              </a:lnSpc>
              <a:spcBef>
                <a:spcPct val="30000"/>
              </a:spcBef>
              <a:spcAft>
                <a:spcPct val="0"/>
              </a:spcAft>
              <a:buSzTx/>
              <a:buFont typeface="Wingdings" panose="05000000000000000000" pitchFamily="2" charset="2"/>
              <a:buNone/>
            </a:pPr>
            <a:endParaRPr lang="en-US" altLang="zh-CN" smtClean="0"/>
          </a:p>
        </p:txBody>
      </p:sp>
      <p:sp>
        <p:nvSpPr>
          <p:cNvPr id="59396"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CF01110C-C69F-4672-90EF-B751B8367EA8}"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endParaRPr lang="zh-CN" altLang="en-US" dirty="0"/>
          </a:p>
        </p:txBody>
      </p:sp>
      <p:sp>
        <p:nvSpPr>
          <p:cNvPr id="61444"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FC5FB2E0-B06B-4B6B-9B8F-18AADCB871B5}"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这是华为典型瘦客户端的介绍，不同型号的瘦客户端在处理能力、接外设接口上各有特色，可根据具体的场景选择合适的型号。部分瘦客户端的操作系统可做安全加固，封闭操作系统操作界面、屏蔽插入</a:t>
            </a:r>
            <a:r>
              <a:rPr lang="en-US" altLang="zh-CN" smtClean="0"/>
              <a:t>U</a:t>
            </a:r>
            <a:r>
              <a:rPr lang="zh-CN" altLang="en-US" smtClean="0"/>
              <a:t>盘等功能。</a:t>
            </a:r>
            <a:endParaRPr lang="en-US" altLang="zh-CN" smtClean="0"/>
          </a:p>
          <a:p>
            <a:endParaRPr lang="zh-CN" altLang="en-US" smtClean="0"/>
          </a:p>
        </p:txBody>
      </p:sp>
      <p:sp>
        <p:nvSpPr>
          <p:cNvPr id="65540"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6D902E60-3FEA-475E-BFFD-F7FE66884BDB}"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虚拟化典型配置：</a:t>
            </a:r>
            <a:r>
              <a:rPr lang="en-US" altLang="zh-CN" dirty="0" smtClean="0"/>
              <a:t>E9000</a:t>
            </a:r>
            <a:r>
              <a:rPr lang="zh-CN" altLang="en-US" dirty="0" smtClean="0"/>
              <a:t>（半宽刀片）</a:t>
            </a:r>
            <a:r>
              <a:rPr lang="en-US" altLang="zh-CN" dirty="0" smtClean="0"/>
              <a:t>+IP/FC SAN+GE/10GE</a:t>
            </a:r>
            <a:r>
              <a:rPr lang="zh-CN" altLang="en-US" dirty="0" smtClean="0"/>
              <a:t>交换机，部署软件</a:t>
            </a:r>
            <a:r>
              <a:rPr lang="en-US" altLang="zh-CN" dirty="0" smtClean="0"/>
              <a:t>FusionCompute + FusionManager</a:t>
            </a:r>
            <a:r>
              <a:rPr lang="zh-CN" altLang="en-US" dirty="0" smtClean="0"/>
              <a:t>。</a:t>
            </a:r>
            <a:endParaRPr lang="en-US" altLang="zh-CN" dirty="0" smtClean="0"/>
          </a:p>
          <a:p>
            <a:r>
              <a:rPr lang="zh-CN" altLang="en-US" dirty="0" smtClean="0"/>
              <a:t>虚拟化典型配置方案也可以采用</a:t>
            </a:r>
            <a:r>
              <a:rPr lang="en-US" altLang="zh-CN" dirty="0" smtClean="0"/>
              <a:t>RH2288H +IP/FC SAN+GE/10GE</a:t>
            </a:r>
            <a:r>
              <a:rPr lang="zh-CN" altLang="en-US" dirty="0" smtClean="0"/>
              <a:t>交换机实现。</a:t>
            </a:r>
            <a:endParaRPr lang="en-US" altLang="zh-CN" dirty="0" smtClean="0"/>
          </a:p>
          <a:p>
            <a:r>
              <a:rPr lang="zh-CN" altLang="en-US" dirty="0" smtClean="0"/>
              <a:t>当采用</a:t>
            </a:r>
            <a:r>
              <a:rPr lang="en-US" altLang="zh-CN" dirty="0" smtClean="0"/>
              <a:t>FC SAN</a:t>
            </a:r>
            <a:r>
              <a:rPr lang="zh-CN" altLang="en-US" dirty="0" smtClean="0"/>
              <a:t>形式组网时，需添加</a:t>
            </a:r>
            <a:r>
              <a:rPr lang="en-US" altLang="zh-CN" dirty="0" smtClean="0"/>
              <a:t>FC</a:t>
            </a:r>
            <a:r>
              <a:rPr lang="zh-CN" altLang="en-US" dirty="0" smtClean="0"/>
              <a:t>交换机。</a:t>
            </a:r>
            <a:endParaRPr lang="en-US" altLang="zh-CN" dirty="0" smtClean="0"/>
          </a:p>
          <a:p>
            <a:endParaRPr lang="zh-CN" altLang="en-US" dirty="0" smtClean="0"/>
          </a:p>
        </p:txBody>
      </p:sp>
      <p:sp>
        <p:nvSpPr>
          <p:cNvPr id="69636"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B7CBAFD2-EA81-4408-9865-A185DF35C206}"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标准桌面云：</a:t>
            </a:r>
            <a:r>
              <a:rPr lang="en-US" altLang="zh-CN" dirty="0" smtClean="0"/>
              <a:t>E9000+IPSAN+GPU</a:t>
            </a:r>
            <a:r>
              <a:rPr lang="zh-CN" altLang="en-US" dirty="0" smtClean="0"/>
              <a:t>（可选）</a:t>
            </a:r>
            <a:r>
              <a:rPr lang="en-US" altLang="zh-CN" dirty="0" smtClean="0"/>
              <a:t>+GE/10 GE</a:t>
            </a:r>
            <a:r>
              <a:rPr lang="zh-CN" altLang="en-US" dirty="0" smtClean="0"/>
              <a:t>交换机</a:t>
            </a:r>
            <a:r>
              <a:rPr lang="en-US" altLang="zh-CN" dirty="0" smtClean="0"/>
              <a:t>+</a:t>
            </a:r>
            <a:r>
              <a:rPr lang="zh-CN" altLang="en-US" dirty="0" smtClean="0"/>
              <a:t>瘦终端（可选），部署软件</a:t>
            </a:r>
            <a:r>
              <a:rPr lang="en-US" altLang="zh-CN" dirty="0"/>
              <a:t>FusionCompute + FusionManager </a:t>
            </a:r>
            <a:r>
              <a:rPr lang="en-US" altLang="zh-CN" dirty="0" smtClean="0"/>
              <a:t>+ FusionAccess</a:t>
            </a:r>
            <a:r>
              <a:rPr lang="zh-CN" altLang="en-US" dirty="0" smtClean="0"/>
              <a:t>，单集群</a:t>
            </a:r>
            <a:r>
              <a:rPr lang="en-US" altLang="zh-CN" dirty="0" smtClean="0"/>
              <a:t>5000VM</a:t>
            </a:r>
            <a:r>
              <a:rPr lang="zh-CN" altLang="en-US" dirty="0" smtClean="0"/>
              <a:t>，不支持自动部署，不支持预安装的特性。</a:t>
            </a:r>
            <a:r>
              <a:rPr lang="en-US" altLang="zh-CN" dirty="0" smtClean="0"/>
              <a:t>GPU</a:t>
            </a:r>
            <a:r>
              <a:rPr lang="zh-CN" altLang="en-US" dirty="0" smtClean="0"/>
              <a:t>方案可选，</a:t>
            </a:r>
            <a:r>
              <a:rPr lang="en-US" altLang="zh-CN" dirty="0" smtClean="0"/>
              <a:t>GPU</a:t>
            </a:r>
            <a:r>
              <a:rPr lang="zh-CN" altLang="en-US" dirty="0" smtClean="0"/>
              <a:t>特性采用全宽刀片，每服务器全宽刀片支持</a:t>
            </a:r>
            <a:r>
              <a:rPr lang="en-US" altLang="zh-CN" dirty="0" smtClean="0"/>
              <a:t>4</a:t>
            </a:r>
            <a:r>
              <a:rPr lang="zh-CN" altLang="en-US" dirty="0" smtClean="0"/>
              <a:t>张</a:t>
            </a:r>
            <a:r>
              <a:rPr lang="en-US" altLang="zh-CN" dirty="0" smtClean="0"/>
              <a:t>Q2000 GPU</a:t>
            </a:r>
            <a:r>
              <a:rPr lang="zh-CN" altLang="en-US" dirty="0" smtClean="0"/>
              <a:t>卡或者</a:t>
            </a:r>
            <a:r>
              <a:rPr lang="en-US" altLang="zh-CN" dirty="0" smtClean="0"/>
              <a:t>2</a:t>
            </a:r>
            <a:r>
              <a:rPr lang="zh-CN" altLang="en-US" dirty="0" smtClean="0"/>
              <a:t>张</a:t>
            </a:r>
            <a:r>
              <a:rPr lang="en-US" altLang="zh-CN" dirty="0" smtClean="0"/>
              <a:t>Q4000 GPU</a:t>
            </a:r>
            <a:r>
              <a:rPr lang="zh-CN" altLang="en-US" dirty="0" smtClean="0"/>
              <a:t>卡。</a:t>
            </a:r>
            <a:r>
              <a:rPr lang="en-US" altLang="zh-CN" dirty="0" smtClean="0"/>
              <a:t>1.5U</a:t>
            </a:r>
            <a:r>
              <a:rPr lang="zh-CN" altLang="en-US" dirty="0" smtClean="0"/>
              <a:t>高刀片最多支持</a:t>
            </a:r>
            <a:r>
              <a:rPr lang="en-US" altLang="zh-CN" dirty="0" smtClean="0"/>
              <a:t>4</a:t>
            </a:r>
            <a:r>
              <a:rPr lang="zh-CN" altLang="en-US" dirty="0" smtClean="0"/>
              <a:t>个</a:t>
            </a:r>
            <a:r>
              <a:rPr lang="en-US" altLang="zh-CN" dirty="0" smtClean="0"/>
              <a:t>GPU</a:t>
            </a:r>
            <a:r>
              <a:rPr lang="zh-CN" altLang="en-US" dirty="0" smtClean="0"/>
              <a:t>卡，集成度高，</a:t>
            </a:r>
            <a:r>
              <a:rPr lang="en-US" altLang="zh-CN" dirty="0" smtClean="0"/>
              <a:t>E9000</a:t>
            </a:r>
            <a:r>
              <a:rPr lang="zh-CN" altLang="en-US" dirty="0" smtClean="0"/>
              <a:t>可以支持</a:t>
            </a:r>
            <a:r>
              <a:rPr lang="en-US" altLang="zh-CN" dirty="0" smtClean="0"/>
              <a:t>Q2000/Q4000</a:t>
            </a:r>
            <a:r>
              <a:rPr lang="zh-CN" altLang="en-US" dirty="0" smtClean="0"/>
              <a:t>的带卡运输。 </a:t>
            </a:r>
            <a:endParaRPr lang="zh-CN" altLang="en-US" dirty="0" smtClean="0"/>
          </a:p>
          <a:p>
            <a:endParaRPr lang="en-US" altLang="zh-CN" dirty="0" smtClean="0"/>
          </a:p>
        </p:txBody>
      </p:sp>
      <p:sp>
        <p:nvSpPr>
          <p:cNvPr id="71684"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0ACD6389-5397-4E4C-8B57-03EBEFACCB96}"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16387"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桌面云一体机：</a:t>
            </a:r>
            <a:r>
              <a:rPr lang="en-US" altLang="zh-CN" dirty="0" smtClean="0"/>
              <a:t>RH2288H+</a:t>
            </a:r>
            <a:r>
              <a:rPr lang="en-US" altLang="zh-CN" dirty="0" smtClean="0">
                <a:solidFill>
                  <a:schemeClr val="tx1">
                    <a:lumMod val="85000"/>
                    <a:lumOff val="15000"/>
                  </a:schemeClr>
                </a:solidFill>
                <a:latin typeface="+mn-ea"/>
                <a:cs typeface="Arial" panose="020B0604020202020204" pitchFamily="34" charset="0"/>
              </a:rPr>
              <a:t>FusionStorage+</a:t>
            </a:r>
            <a:r>
              <a:rPr lang="en-US" altLang="zh-CN" dirty="0" smtClean="0"/>
              <a:t>GE/10 GE</a:t>
            </a:r>
            <a:r>
              <a:rPr lang="zh-CN" altLang="en-US" dirty="0" smtClean="0"/>
              <a:t>交换机</a:t>
            </a:r>
            <a:r>
              <a:rPr lang="en-US" altLang="zh-CN" dirty="0" smtClean="0"/>
              <a:t>+</a:t>
            </a:r>
            <a:r>
              <a:rPr lang="zh-CN" altLang="en-US" dirty="0" smtClean="0"/>
              <a:t>瘦终端（可选），部署软件</a:t>
            </a:r>
            <a:r>
              <a:rPr lang="en-US" altLang="zh-CN" dirty="0"/>
              <a:t>FusionCompute + FusionManager + FusionAccess </a:t>
            </a:r>
            <a:r>
              <a:rPr lang="en-US" altLang="zh-CN" dirty="0" smtClean="0"/>
              <a:t>+ FusionStorage</a:t>
            </a:r>
            <a:r>
              <a:rPr lang="zh-CN" altLang="en-US" dirty="0" smtClean="0"/>
              <a:t>，支持自动部署，支持预安装，单集群支持</a:t>
            </a:r>
            <a:r>
              <a:rPr lang="en-US" altLang="zh-CN" dirty="0" smtClean="0"/>
              <a:t>3000VM</a:t>
            </a:r>
            <a:r>
              <a:rPr lang="zh-CN" altLang="en-US" dirty="0" smtClean="0"/>
              <a:t>。</a:t>
            </a:r>
            <a:endParaRPr lang="zh-CN" altLang="en-US" dirty="0" smtClean="0"/>
          </a:p>
        </p:txBody>
      </p:sp>
      <p:sp>
        <p:nvSpPr>
          <p:cNvPr id="73732"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89F273EC-73CA-4FD8-A50F-3EC8A220E195}"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16387"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桌面云一体机：</a:t>
            </a:r>
            <a:r>
              <a:rPr lang="en-US" altLang="zh-CN" dirty="0" smtClean="0"/>
              <a:t>E9000</a:t>
            </a:r>
            <a:r>
              <a:rPr lang="zh-CN" altLang="en-US" dirty="0" smtClean="0"/>
              <a:t>（全宽）</a:t>
            </a:r>
            <a:r>
              <a:rPr lang="en-US" altLang="zh-CN" dirty="0" smtClean="0"/>
              <a:t>+ </a:t>
            </a:r>
            <a:r>
              <a:rPr lang="en-US" altLang="zh-CN" dirty="0" smtClean="0">
                <a:solidFill>
                  <a:schemeClr val="tx1">
                    <a:lumMod val="85000"/>
                    <a:lumOff val="15000"/>
                  </a:schemeClr>
                </a:solidFill>
                <a:latin typeface="+mn-ea"/>
                <a:cs typeface="Arial" panose="020B0604020202020204" pitchFamily="34" charset="0"/>
              </a:rPr>
              <a:t>FusionStorage +</a:t>
            </a:r>
            <a:r>
              <a:rPr lang="en-US" altLang="zh-CN" dirty="0" smtClean="0"/>
              <a:t>GE/10 GE</a:t>
            </a:r>
            <a:r>
              <a:rPr lang="zh-CN" altLang="en-US" dirty="0" smtClean="0"/>
              <a:t>交换机</a:t>
            </a:r>
            <a:r>
              <a:rPr lang="en-US" altLang="zh-CN" dirty="0" smtClean="0"/>
              <a:t>+</a:t>
            </a:r>
            <a:r>
              <a:rPr lang="zh-CN" altLang="en-US" dirty="0" smtClean="0"/>
              <a:t>瘦终端（可选），部署软件</a:t>
            </a:r>
            <a:r>
              <a:rPr lang="en-US" altLang="zh-CN" dirty="0"/>
              <a:t>FusionCompute + FusionManager + FusionAccess </a:t>
            </a:r>
            <a:r>
              <a:rPr lang="en-US" altLang="zh-CN" dirty="0" smtClean="0"/>
              <a:t>+ FusionStorage</a:t>
            </a:r>
            <a:r>
              <a:rPr lang="zh-CN" altLang="en-US" dirty="0" smtClean="0"/>
              <a:t>，支持自动部署，支持预安装，单集群支持</a:t>
            </a:r>
            <a:r>
              <a:rPr lang="en-US" altLang="zh-CN" dirty="0" smtClean="0"/>
              <a:t>3000VM</a:t>
            </a:r>
            <a:r>
              <a:rPr lang="zh-CN" altLang="en-US" dirty="0" smtClean="0"/>
              <a:t>。</a:t>
            </a:r>
            <a:endParaRPr lang="zh-CN" altLang="en-US" dirty="0" smtClean="0"/>
          </a:p>
          <a:p>
            <a:pPr>
              <a:defRPr/>
            </a:pPr>
            <a:endParaRPr lang="zh-CN" altLang="en-US" dirty="0" smtClean="0"/>
          </a:p>
        </p:txBody>
      </p:sp>
      <p:sp>
        <p:nvSpPr>
          <p:cNvPr id="75780"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9A4F8026-E800-4B8C-8424-A02D26DBBBB5}"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灯片编号占位符 3"/>
          <p:cNvSpPr txBox="1"/>
          <p:nvPr/>
        </p:nvSpPr>
        <p:spPr bwMode="auto">
          <a:xfrm>
            <a:off x="4017963" y="9717088"/>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hangingPunct="1">
              <a:lnSpc>
                <a:spcPct val="100000"/>
              </a:lnSpc>
              <a:spcAft>
                <a:spcPct val="0"/>
              </a:spcAft>
              <a:buSzTx/>
              <a:buFontTx/>
              <a:buNone/>
            </a:pPr>
            <a:fld id="{AF831E22-1299-4621-8D79-B004ED7E669F}"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根据云计算应用对</a:t>
            </a:r>
            <a:r>
              <a:rPr lang="en-US" altLang="zh-CN" smtClean="0"/>
              <a:t>CPU</a:t>
            </a:r>
            <a:r>
              <a:rPr lang="zh-CN" altLang="en-US" smtClean="0"/>
              <a:t>、内存、存储空间、存储</a:t>
            </a:r>
            <a:r>
              <a:rPr lang="en-US" altLang="zh-CN" smtClean="0"/>
              <a:t>IOPS</a:t>
            </a:r>
            <a:r>
              <a:rPr lang="zh-CN" altLang="en-US" smtClean="0"/>
              <a:t>、网络带宽等的需求，华为选择了最适合的硬件来匹配，有效消除性能瓶颈，同时避免硬件资源浪费。</a:t>
            </a:r>
            <a:endParaRPr lang="zh-CN" altLang="en-US" smtClean="0"/>
          </a:p>
          <a:p>
            <a:r>
              <a:rPr lang="zh-CN" altLang="en-US" smtClean="0"/>
              <a:t>华为具备提供端到端桌面云硬件设备的能力，但也兼容业界主流硬件，比如</a:t>
            </a:r>
            <a:r>
              <a:rPr lang="en-US" altLang="zh-CN" smtClean="0"/>
              <a:t>IBM</a:t>
            </a:r>
            <a:r>
              <a:rPr lang="zh-CN" altLang="en-US" smtClean="0"/>
              <a:t>、</a:t>
            </a:r>
            <a:r>
              <a:rPr lang="en-US" altLang="zh-CN" smtClean="0"/>
              <a:t>HP</a:t>
            </a:r>
            <a:r>
              <a:rPr lang="zh-CN" altLang="en-US" smtClean="0"/>
              <a:t>、</a:t>
            </a:r>
            <a:r>
              <a:rPr lang="en-US" altLang="zh-CN" smtClean="0"/>
              <a:t>DELL</a:t>
            </a:r>
            <a:r>
              <a:rPr lang="zh-CN" altLang="en-US" smtClean="0"/>
              <a:t>的服务器、存储设备。</a:t>
            </a:r>
            <a:endParaRPr lang="zh-CN" altLang="en-US" smtClean="0"/>
          </a:p>
          <a:p>
            <a:endParaRPr lang="zh-CN" altLang="en-US" smtClean="0"/>
          </a:p>
        </p:txBody>
      </p:sp>
      <p:sp>
        <p:nvSpPr>
          <p:cNvPr id="18436" name="灯片编号占位符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itchFamily="2" charset="-122"/>
              </a:defRPr>
            </a:lvl3pPr>
            <a:lvl4pPr marL="1600200" indent="-228600" algn="just">
              <a:spcBef>
                <a:spcPct val="30000"/>
              </a:spcBef>
              <a:defRPr sz="1100">
                <a:solidFill>
                  <a:schemeClr val="tx1"/>
                </a:solidFill>
                <a:latin typeface="FrutigerNext LT Regular" pitchFamily="34" charset="0"/>
                <a:ea typeface="华文细黑" pitchFamily="2" charset="-122"/>
              </a:defRPr>
            </a:lvl4pPr>
            <a:lvl5pPr marL="2057400" indent="-228600" algn="just">
              <a:spcBef>
                <a:spcPct val="30000"/>
              </a:spcBef>
              <a:defRPr sz="1100">
                <a:solidFill>
                  <a:schemeClr val="tx1"/>
                </a:solidFill>
                <a:latin typeface="FrutigerNext LT Regular" pitchFamily="34" charset="0"/>
                <a:ea typeface="华文细黑"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itchFamily="2" charset="-122"/>
              </a:defRPr>
            </a:lvl9pPr>
          </a:lstStyle>
          <a:p>
            <a:pPr algn="l" eaLnBrk="1" fontAlgn="t" hangingPunct="1">
              <a:lnSpc>
                <a:spcPct val="100000"/>
              </a:lnSpc>
              <a:spcAft>
                <a:spcPct val="0"/>
              </a:spcAft>
              <a:buSzTx/>
              <a:buFontTx/>
              <a:buNone/>
            </a:pPr>
            <a:fld id="{20AA6A33-2B9A-4FAA-ABA2-F0B3122F2B78}"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备注占位符 2"/>
          <p:cNvSpPr>
            <a:spLocks noGrp="1"/>
          </p:cNvSpPr>
          <p:nvPr>
            <p:ph type="body" idx="1"/>
          </p:nvPr>
        </p:nvSpPr>
        <p:spPr/>
        <p:txBody>
          <a:bodyPr/>
          <a:lstStyle/>
          <a:p>
            <a:r>
              <a:rPr lang="en-US" altLang="zh-CN" dirty="0" smtClean="0"/>
              <a:t>E9000</a:t>
            </a:r>
            <a:r>
              <a:rPr lang="zh-CN" altLang="zh-CN" dirty="0" smtClean="0"/>
              <a:t>是面向弹性计算、电信计算的高性能企业级高端服务器，能够实现计算、存储、网络的融合，支撑运营商、企业高端核心应用。在硬件计算平台的</a:t>
            </a:r>
            <a:r>
              <a:rPr lang="en-US" altLang="zh-CN" dirty="0" smtClean="0"/>
              <a:t>RAS</a:t>
            </a:r>
            <a:r>
              <a:rPr lang="zh-CN" altLang="zh-CN" dirty="0" smtClean="0"/>
              <a:t>（</a:t>
            </a:r>
            <a:r>
              <a:rPr lang="en-US" altLang="zh-CN" dirty="0" smtClean="0"/>
              <a:t>Reliability, Availability, and Serviceability</a:t>
            </a:r>
            <a:r>
              <a:rPr lang="zh-CN" altLang="zh-CN" dirty="0" smtClean="0"/>
              <a:t>）、计算密度、节能减排、背板带宽、智能管控与服务、计算与存储的弹性配置和灵活扩展、网络低时延和加速方面具有领先的竞争力：</a:t>
            </a:r>
            <a:endParaRPr lang="zh-CN" altLang="zh-CN" dirty="0" smtClean="0"/>
          </a:p>
          <a:p>
            <a:pPr lvl="1"/>
            <a:r>
              <a:rPr lang="zh-CN" altLang="zh-CN" dirty="0" smtClean="0"/>
              <a:t>提供与小型机相当的品质和服务能力，为电信运营商、企业软件业务提供持续的竞争力提升。</a:t>
            </a:r>
            <a:endParaRPr lang="zh-CN" altLang="zh-CN" dirty="0" smtClean="0"/>
          </a:p>
          <a:p>
            <a:pPr lvl="1"/>
            <a:r>
              <a:rPr lang="zh-CN" altLang="zh-CN" dirty="0" smtClean="0"/>
              <a:t>在运营商的通用业务、互联网业务，提供与业界通用低成本服务器相同的竞争力。</a:t>
            </a:r>
            <a:endParaRPr lang="zh-CN" altLang="zh-CN" dirty="0" smtClean="0"/>
          </a:p>
          <a:p>
            <a:pPr lvl="1"/>
            <a:r>
              <a:rPr lang="zh-CN" altLang="zh-CN" dirty="0" smtClean="0"/>
              <a:t>为计算与数据</a:t>
            </a:r>
            <a:r>
              <a:rPr lang="en-US" altLang="zh-CN" dirty="0" smtClean="0"/>
              <a:t>/</a:t>
            </a:r>
            <a:r>
              <a:rPr lang="zh-CN" altLang="zh-CN" dirty="0" smtClean="0"/>
              <a:t>媒体融合的业务提供高带宽、低延时的交换能力，支持计算与媒体的融合。</a:t>
            </a:r>
            <a:endParaRPr lang="zh-CN" altLang="zh-CN" dirty="0" smtClean="0"/>
          </a:p>
          <a:p>
            <a:r>
              <a:rPr lang="en-US" altLang="zh-CN" dirty="0" smtClean="0"/>
              <a:t>E9000</a:t>
            </a:r>
            <a:r>
              <a:rPr lang="zh-CN" altLang="zh-CN" dirty="0" smtClean="0"/>
              <a:t>作为满足任意工作负载需求的支持计算、存储、网络融合的模块化基础设施，其典型应用场景如下：</a:t>
            </a:r>
            <a:endParaRPr lang="zh-CN" altLang="zh-CN" dirty="0" smtClean="0"/>
          </a:p>
          <a:p>
            <a:pPr lvl="1"/>
            <a:r>
              <a:rPr lang="zh-CN" altLang="zh-CN" dirty="0" smtClean="0"/>
              <a:t>云计算：</a:t>
            </a:r>
            <a:r>
              <a:rPr lang="en-US" altLang="zh-CN" dirty="0" smtClean="0"/>
              <a:t>E9000</a:t>
            </a:r>
            <a:r>
              <a:rPr lang="zh-CN" altLang="zh-CN" dirty="0" smtClean="0"/>
              <a:t>提供高性能</a:t>
            </a:r>
            <a:r>
              <a:rPr lang="en-US" altLang="zh-CN" dirty="0" smtClean="0"/>
              <a:t>CPU</a:t>
            </a:r>
            <a:r>
              <a:rPr lang="zh-CN" altLang="zh-CN" dirty="0" smtClean="0"/>
              <a:t>和超大容量内存计算节点，适用于虚拟机灵活部署。更有内置大容量低功率存储节点，能提供高吞吐的共享存储，满足弹性计算应用的要求。</a:t>
            </a:r>
            <a:endParaRPr lang="zh-CN" altLang="zh-CN" dirty="0" smtClean="0"/>
          </a:p>
          <a:p>
            <a:pPr lvl="1"/>
            <a:r>
              <a:rPr lang="zh-CN" altLang="zh-CN" dirty="0" smtClean="0"/>
              <a:t>高性能计算：</a:t>
            </a:r>
            <a:r>
              <a:rPr lang="en-US" altLang="zh-CN" dirty="0" smtClean="0"/>
              <a:t>E9000</a:t>
            </a:r>
            <a:r>
              <a:rPr lang="zh-CN" altLang="zh-CN" dirty="0" smtClean="0"/>
              <a:t>可应用于高性能计算，提供高性能、低延时的</a:t>
            </a:r>
            <a:r>
              <a:rPr lang="en-US" altLang="zh-CN" dirty="0" err="1" smtClean="0"/>
              <a:t>InfiniBand</a:t>
            </a:r>
            <a:r>
              <a:rPr lang="zh-CN" altLang="zh-CN" dirty="0" smtClean="0"/>
              <a:t>交换。</a:t>
            </a:r>
            <a:endParaRPr lang="zh-CN" altLang="zh-CN" dirty="0" smtClean="0"/>
          </a:p>
          <a:p>
            <a:endParaRPr lang="zh-CN"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备注占位符 2"/>
          <p:cNvSpPr>
            <a:spLocks noGrp="1"/>
          </p:cNvSpPr>
          <p:nvPr>
            <p:ph type="body" idx="1"/>
          </p:nvPr>
        </p:nvSpPr>
        <p:spPr/>
        <p:txBody>
          <a:bodyPr/>
          <a:lstStyle/>
          <a:p>
            <a:r>
              <a:rPr lang="en-US" altLang="zh-CN" dirty="0" smtClean="0"/>
              <a:t>E9000</a:t>
            </a:r>
            <a:r>
              <a:rPr lang="zh-CN" altLang="zh-CN" dirty="0" smtClean="0"/>
              <a:t>作为一个通用的业务处理平台，将计算、存储和网络融合到一个高度为</a:t>
            </a:r>
            <a:r>
              <a:rPr lang="en-US" altLang="zh-CN" dirty="0" smtClean="0"/>
              <a:t>12U</a:t>
            </a:r>
            <a:r>
              <a:rPr lang="zh-CN" altLang="zh-CN" dirty="0" smtClean="0"/>
              <a:t>的机箱内，构筑领先的硬件基础平台。</a:t>
            </a:r>
            <a:endParaRPr lang="zh-CN" altLang="zh-CN" dirty="0" smtClean="0"/>
          </a:p>
          <a:p>
            <a:r>
              <a:rPr lang="zh-CN" altLang="zh-CN" dirty="0" smtClean="0"/>
              <a:t>高性能计算节点</a:t>
            </a:r>
            <a:endParaRPr lang="zh-CN" altLang="zh-CN" dirty="0" smtClean="0"/>
          </a:p>
          <a:p>
            <a:pPr lvl="1"/>
            <a:r>
              <a:rPr lang="en-US" altLang="zh-CN" dirty="0" smtClean="0"/>
              <a:t>E9000</a:t>
            </a:r>
            <a:r>
              <a:rPr lang="zh-CN" altLang="zh-CN" dirty="0" smtClean="0"/>
              <a:t>可支持全系列的</a:t>
            </a:r>
            <a:r>
              <a:rPr lang="en-US" altLang="zh-CN" dirty="0" smtClean="0"/>
              <a:t>Intel® x86 CPU</a:t>
            </a:r>
            <a:r>
              <a:rPr lang="zh-CN" altLang="zh-CN" dirty="0" smtClean="0"/>
              <a:t>，并能匹配未来多代</a:t>
            </a:r>
            <a:r>
              <a:rPr lang="en-US" altLang="zh-CN" dirty="0" smtClean="0"/>
              <a:t>CPU</a:t>
            </a:r>
            <a:r>
              <a:rPr lang="zh-CN" altLang="zh-CN" dirty="0" smtClean="0"/>
              <a:t>的演进</a:t>
            </a:r>
            <a:endParaRPr lang="zh-CN" altLang="zh-CN" dirty="0" smtClean="0"/>
          </a:p>
          <a:p>
            <a:pPr lvl="1"/>
            <a:r>
              <a:rPr lang="zh-CN" altLang="zh-CN" dirty="0" smtClean="0"/>
              <a:t>支持丰富的计算节点规格：</a:t>
            </a:r>
            <a:r>
              <a:rPr lang="en-US" altLang="zh-CN" dirty="0" smtClean="0"/>
              <a:t>2S/4S</a:t>
            </a:r>
            <a:r>
              <a:rPr lang="zh-CN" altLang="zh-CN" dirty="0" smtClean="0"/>
              <a:t>和半宽</a:t>
            </a:r>
            <a:r>
              <a:rPr lang="en-US" altLang="zh-CN" dirty="0" smtClean="0"/>
              <a:t>/</a:t>
            </a:r>
            <a:r>
              <a:rPr lang="zh-CN" altLang="zh-CN" dirty="0" smtClean="0"/>
              <a:t>全宽槽位计算节点灵活配置</a:t>
            </a:r>
            <a:endParaRPr lang="zh-CN" altLang="zh-CN" dirty="0" smtClean="0"/>
          </a:p>
          <a:p>
            <a:pPr lvl="1"/>
            <a:r>
              <a:rPr lang="zh-CN" altLang="zh-CN" dirty="0" smtClean="0"/>
              <a:t>计算节点通过</a:t>
            </a:r>
            <a:r>
              <a:rPr lang="en-US" altLang="zh-CN" dirty="0" err="1" smtClean="0"/>
              <a:t>Mezz</a:t>
            </a:r>
            <a:r>
              <a:rPr lang="zh-CN" altLang="zh-CN" dirty="0" smtClean="0"/>
              <a:t>扣卡支持丰富的网络接口和加速卡，以满足各种高性能需求</a:t>
            </a:r>
            <a:endParaRPr lang="zh-CN" altLang="zh-CN" dirty="0" smtClean="0"/>
          </a:p>
          <a:p>
            <a:r>
              <a:rPr lang="zh-CN" altLang="zh-CN" dirty="0" smtClean="0"/>
              <a:t>内置大容量存储</a:t>
            </a:r>
            <a:endParaRPr lang="zh-CN" altLang="zh-CN" dirty="0" smtClean="0"/>
          </a:p>
          <a:p>
            <a:pPr lvl="1"/>
            <a:r>
              <a:rPr lang="en-US" altLang="zh-CN" dirty="0" smtClean="0"/>
              <a:t>E9000</a:t>
            </a:r>
            <a:r>
              <a:rPr lang="zh-CN" altLang="zh-CN" dirty="0" smtClean="0"/>
              <a:t>提供半宽存储资源扩展模块，与半宽计算节点配合使用，组成全宽计算节点，实现存储和计算合一</a:t>
            </a:r>
            <a:endParaRPr lang="zh-CN" altLang="zh-CN" dirty="0" smtClean="0"/>
          </a:p>
          <a:p>
            <a:pPr lvl="1"/>
            <a:r>
              <a:rPr lang="zh-CN" altLang="zh-CN" dirty="0" smtClean="0"/>
              <a:t>支持</a:t>
            </a:r>
            <a:r>
              <a:rPr lang="en-US" altLang="zh-CN" dirty="0" smtClean="0"/>
              <a:t>15</a:t>
            </a:r>
            <a:r>
              <a:rPr lang="zh-CN" altLang="zh-CN" dirty="0" smtClean="0"/>
              <a:t>个</a:t>
            </a:r>
            <a:r>
              <a:rPr lang="en-US" altLang="zh-CN" dirty="0" smtClean="0"/>
              <a:t>2.5</a:t>
            </a:r>
            <a:r>
              <a:rPr lang="zh-CN" altLang="zh-CN" dirty="0" smtClean="0"/>
              <a:t>英寸</a:t>
            </a:r>
            <a:r>
              <a:rPr lang="en-US" altLang="zh-CN" dirty="0" smtClean="0"/>
              <a:t>SAS/SATA HDD</a:t>
            </a:r>
            <a:r>
              <a:rPr lang="zh-CN" altLang="zh-CN" dirty="0" smtClean="0"/>
              <a:t>或</a:t>
            </a:r>
            <a:r>
              <a:rPr lang="en-US" altLang="zh-CN" dirty="0" smtClean="0"/>
              <a:t>SSD</a:t>
            </a:r>
            <a:r>
              <a:rPr lang="zh-CN" altLang="zh-CN" dirty="0" smtClean="0"/>
              <a:t>硬盘</a:t>
            </a:r>
            <a:endParaRPr lang="zh-CN" altLang="zh-CN" dirty="0" smtClean="0"/>
          </a:p>
          <a:p>
            <a:pPr lvl="1"/>
            <a:r>
              <a:rPr lang="zh-CN" altLang="zh-CN" dirty="0" smtClean="0"/>
              <a:t>硬盘以活动抽屉方式排布，支持单个硬盘在线插拔</a:t>
            </a:r>
            <a:endParaRPr lang="zh-CN" altLang="zh-CN" dirty="0" smtClean="0"/>
          </a:p>
          <a:p>
            <a:pPr lvl="1"/>
            <a:r>
              <a:rPr lang="en-US" altLang="zh-CN" dirty="0" smtClean="0"/>
              <a:t>Write Cache</a:t>
            </a:r>
            <a:r>
              <a:rPr lang="zh-CN" altLang="zh-CN" dirty="0" smtClean="0"/>
              <a:t>支持掉电保护</a:t>
            </a:r>
            <a:endParaRPr lang="zh-CN" altLang="zh-CN" dirty="0" smtClean="0"/>
          </a:p>
          <a:p>
            <a:endParaRPr lang="zh-CN"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备注占位符 2"/>
          <p:cNvSpPr>
            <a:spLocks noGrp="1"/>
          </p:cNvSpPr>
          <p:nvPr>
            <p:ph type="body" idx="1"/>
          </p:nvPr>
        </p:nvSpPr>
        <p:spPr/>
        <p:txBody>
          <a:bodyPr/>
          <a:lstStyle/>
          <a:p>
            <a:r>
              <a:rPr lang="zh-CN" altLang="zh-CN" dirty="0" smtClean="0"/>
              <a:t>大容量交换</a:t>
            </a:r>
            <a:endParaRPr lang="zh-CN" altLang="zh-CN" dirty="0" smtClean="0"/>
          </a:p>
          <a:p>
            <a:pPr lvl="1"/>
            <a:r>
              <a:rPr lang="en-US" altLang="zh-CN" dirty="0" smtClean="0"/>
              <a:t>E9000</a:t>
            </a:r>
            <a:r>
              <a:rPr lang="zh-CN" altLang="zh-CN" dirty="0" smtClean="0"/>
              <a:t>内置新一代具备数据中心特性的交换模块，既可以作为硬件平台内部模块的交换单元，也可以作为中小容量多框集成的汇聚交换机，有利于简化数据中心组网，降低成本</a:t>
            </a:r>
            <a:endParaRPr lang="zh-CN" altLang="zh-CN" dirty="0" smtClean="0"/>
          </a:p>
          <a:p>
            <a:pPr lvl="1"/>
            <a:r>
              <a:rPr lang="zh-CN" altLang="zh-CN" dirty="0" smtClean="0"/>
              <a:t>新一代内置交换机采用华为公司新一代的</a:t>
            </a:r>
            <a:r>
              <a:rPr lang="en-US" altLang="zh-CN" dirty="0" smtClean="0"/>
              <a:t>VRP</a:t>
            </a:r>
            <a:r>
              <a:rPr lang="zh-CN" altLang="zh-CN" dirty="0" smtClean="0"/>
              <a:t>操作系统，支持丰富的数据中心特性和高性能的堆叠，既可独立使用，也可配合外部大容量交换机配合构建弹性、虚拟化和融合的云时代数据中心网络，满足云时代数据中心对网络的需求</a:t>
            </a:r>
            <a:endParaRPr lang="zh-CN" altLang="zh-CN" dirty="0" smtClean="0"/>
          </a:p>
          <a:p>
            <a:pPr lvl="1"/>
            <a:endParaRPr lang="zh-CN" altLang="zh-CN" dirty="0" smtClean="0"/>
          </a:p>
          <a:p>
            <a:endParaRPr lang="zh-CN"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Notes Placeholder 1"/>
          <p:cNvSpPr>
            <a:spLocks noGrp="1"/>
          </p:cNvSpPr>
          <p:nvPr>
            <p:ph type="body" idx="1"/>
          </p:nvPr>
        </p:nvSpPr>
        <p:spPr/>
        <p:txBody>
          <a:bodyPr/>
          <a:lstStyle/>
          <a:p>
            <a:r>
              <a:rPr lang="en-US" altLang="zh-CN" dirty="0" smtClean="0"/>
              <a:t>E9000</a:t>
            </a:r>
            <a:r>
              <a:rPr lang="zh-CN" altLang="en-US" dirty="0" smtClean="0"/>
              <a:t>的主要特性与功能如下所示</a:t>
            </a:r>
            <a:r>
              <a:rPr lang="zh-CN" altLang="en-US" dirty="0"/>
              <a:t>：</a:t>
            </a:r>
            <a:endParaRPr lang="en-US" altLang="zh-CN" dirty="0" smtClean="0"/>
          </a:p>
          <a:p>
            <a:pPr lvl="1"/>
            <a:r>
              <a:rPr lang="zh-CN" altLang="en-US" dirty="0" smtClean="0"/>
              <a:t>可横插</a:t>
            </a:r>
            <a:r>
              <a:rPr lang="en-US" altLang="zh-CN" dirty="0" smtClean="0"/>
              <a:t>8</a:t>
            </a:r>
            <a:r>
              <a:rPr lang="zh-CN" altLang="en-US" dirty="0" smtClean="0"/>
              <a:t>个全宽计算节点或者</a:t>
            </a:r>
            <a:r>
              <a:rPr lang="en-US" altLang="zh-CN" dirty="0" smtClean="0"/>
              <a:t>16</a:t>
            </a:r>
            <a:r>
              <a:rPr lang="zh-CN" altLang="en-US" dirty="0" smtClean="0"/>
              <a:t>个半宽计算节点，支持槽位拆分。</a:t>
            </a:r>
            <a:endParaRPr lang="zh-CN" altLang="en-US" dirty="0" smtClean="0"/>
          </a:p>
          <a:p>
            <a:pPr lvl="1"/>
            <a:r>
              <a:rPr lang="zh-CN" altLang="en-US" dirty="0" smtClean="0"/>
              <a:t>半宽槽位最大支持</a:t>
            </a:r>
            <a:r>
              <a:rPr lang="en-US" altLang="zh-CN" dirty="0" smtClean="0"/>
              <a:t>2S</a:t>
            </a:r>
            <a:r>
              <a:rPr lang="zh-CN" altLang="en-US" dirty="0" smtClean="0"/>
              <a:t>（处理器插座）</a:t>
            </a:r>
            <a:r>
              <a:rPr lang="en-US" altLang="zh-CN" dirty="0" smtClean="0"/>
              <a:t>+24DIMM</a:t>
            </a:r>
            <a:r>
              <a:rPr lang="zh-CN" altLang="en-US" dirty="0" smtClean="0"/>
              <a:t>（内存插槽）或</a:t>
            </a:r>
            <a:r>
              <a:rPr lang="en-US" altLang="zh-CN" dirty="0" smtClean="0"/>
              <a:t>2*</a:t>
            </a:r>
            <a:r>
              <a:rPr lang="zh-CN" altLang="en-US" dirty="0" smtClean="0"/>
              <a:t>（</a:t>
            </a:r>
            <a:r>
              <a:rPr lang="en-US" altLang="zh-CN" dirty="0" smtClean="0"/>
              <a:t>2S+8DIMM</a:t>
            </a:r>
            <a:r>
              <a:rPr lang="zh-CN" altLang="en-US" dirty="0" smtClean="0"/>
              <a:t>）的计算节点。</a:t>
            </a:r>
            <a:endParaRPr lang="zh-CN" altLang="en-US" dirty="0" smtClean="0"/>
          </a:p>
          <a:p>
            <a:pPr lvl="1"/>
            <a:r>
              <a:rPr lang="zh-CN" altLang="en-US" dirty="0" smtClean="0"/>
              <a:t>全宽槽位最大支持</a:t>
            </a:r>
            <a:r>
              <a:rPr lang="en-US" altLang="zh-CN" dirty="0" smtClean="0"/>
              <a:t>4S+48DIMM</a:t>
            </a:r>
            <a:r>
              <a:rPr lang="zh-CN" altLang="en-US" dirty="0" smtClean="0"/>
              <a:t>的计算节点。</a:t>
            </a:r>
            <a:endParaRPr lang="zh-CN" altLang="en-US" dirty="0" smtClean="0"/>
          </a:p>
          <a:p>
            <a:pPr lvl="1"/>
            <a:r>
              <a:rPr lang="zh-CN" altLang="en-US" dirty="0" smtClean="0"/>
              <a:t>单机箱最大支持</a:t>
            </a:r>
            <a:r>
              <a:rPr lang="en-US" altLang="zh-CN" dirty="0" smtClean="0"/>
              <a:t>64CPU/768core</a:t>
            </a:r>
            <a:r>
              <a:rPr lang="zh-CN" altLang="en-US" dirty="0" smtClean="0"/>
              <a:t>计算密度。</a:t>
            </a:r>
            <a:endParaRPr lang="zh-CN" altLang="en-US" dirty="0" smtClean="0"/>
          </a:p>
          <a:p>
            <a:pPr lvl="1"/>
            <a:r>
              <a:rPr lang="zh-CN" altLang="en-US" dirty="0" smtClean="0"/>
              <a:t>单机箱最大支持</a:t>
            </a:r>
            <a:r>
              <a:rPr lang="en-US" altLang="zh-CN" dirty="0" smtClean="0"/>
              <a:t>12TB</a:t>
            </a:r>
            <a:r>
              <a:rPr lang="zh-CN" altLang="en-US" dirty="0" smtClean="0"/>
              <a:t>内存。</a:t>
            </a:r>
            <a:endParaRPr lang="zh-CN" altLang="en-US" dirty="0" smtClean="0"/>
          </a:p>
          <a:p>
            <a:pPr lvl="1"/>
            <a:r>
              <a:rPr lang="zh-CN" altLang="en-US" dirty="0" smtClean="0"/>
              <a:t>背板最大交换容量</a:t>
            </a:r>
            <a:r>
              <a:rPr lang="en-US" altLang="zh-CN" dirty="0" smtClean="0"/>
              <a:t>15.6 </a:t>
            </a:r>
            <a:r>
              <a:rPr lang="en-US" altLang="zh-CN" dirty="0" err="1" smtClean="0"/>
              <a:t>Tbps</a:t>
            </a:r>
            <a:r>
              <a:rPr lang="zh-CN" altLang="en-US" dirty="0" smtClean="0"/>
              <a:t>。</a:t>
            </a:r>
            <a:endParaRPr lang="zh-CN" altLang="en-US" dirty="0" smtClean="0"/>
          </a:p>
          <a:p>
            <a:pPr lvl="1"/>
            <a:r>
              <a:rPr lang="en-US" altLang="zh-CN" dirty="0" smtClean="0"/>
              <a:t>4</a:t>
            </a:r>
            <a:r>
              <a:rPr lang="zh-CN" altLang="en-US" dirty="0" smtClean="0"/>
              <a:t>个（</a:t>
            </a:r>
            <a:r>
              <a:rPr lang="en-US" altLang="zh-CN" dirty="0" smtClean="0"/>
              <a:t>2</a:t>
            </a:r>
            <a:r>
              <a:rPr lang="zh-CN" altLang="en-US" dirty="0" smtClean="0"/>
              <a:t>对）交换槽位，支持</a:t>
            </a:r>
            <a:r>
              <a:rPr lang="en-US" altLang="zh-CN" dirty="0" smtClean="0"/>
              <a:t>Eth/FC/FCoE/IB</a:t>
            </a:r>
            <a:r>
              <a:rPr lang="zh-CN" altLang="en-US" dirty="0" smtClean="0"/>
              <a:t>等多种交换协议类型，支持直出</a:t>
            </a:r>
            <a:r>
              <a:rPr lang="en-US" altLang="zh-CN" dirty="0" smtClean="0"/>
              <a:t>I/O</a:t>
            </a:r>
            <a:r>
              <a:rPr lang="zh-CN" altLang="en-US" dirty="0" smtClean="0"/>
              <a:t>接口。</a:t>
            </a:r>
            <a:endParaRPr lang="zh-CN" altLang="en-US" dirty="0" smtClean="0"/>
          </a:p>
          <a:p>
            <a:pPr lvl="1"/>
            <a:r>
              <a:rPr lang="zh-CN" altLang="en-US" dirty="0" smtClean="0"/>
              <a:t>机箱中配置两个管理模块，以主、备方式运行，并支持主备倒换和热插拔，支持的协议包括</a:t>
            </a:r>
            <a:r>
              <a:rPr lang="en-US" altLang="zh-CN" dirty="0" smtClean="0"/>
              <a:t>IPMI 2.0</a:t>
            </a:r>
            <a:r>
              <a:rPr lang="zh-CN" altLang="en-US" dirty="0" smtClean="0"/>
              <a:t>、</a:t>
            </a:r>
            <a:r>
              <a:rPr lang="en-US" altLang="zh-CN" dirty="0" smtClean="0"/>
              <a:t>SNMP v3</a:t>
            </a:r>
            <a:r>
              <a:rPr lang="zh-CN" altLang="en-US" dirty="0" smtClean="0"/>
              <a:t>、</a:t>
            </a:r>
            <a:r>
              <a:rPr lang="en-US" altLang="zh-CN" dirty="0" smtClean="0"/>
              <a:t>SNMP Trap v1</a:t>
            </a:r>
            <a:r>
              <a:rPr lang="zh-CN" altLang="en-US" dirty="0" smtClean="0"/>
              <a:t>、</a:t>
            </a:r>
            <a:r>
              <a:rPr lang="en-US" altLang="zh-CN" dirty="0" smtClean="0"/>
              <a:t>SNMP Trap v2c</a:t>
            </a:r>
            <a:r>
              <a:rPr lang="zh-CN" altLang="en-US" dirty="0" smtClean="0"/>
              <a:t>、</a:t>
            </a:r>
            <a:r>
              <a:rPr lang="en-US" altLang="zh-CN" dirty="0" smtClean="0"/>
              <a:t>SNMP Trap v3</a:t>
            </a:r>
            <a:r>
              <a:rPr lang="zh-CN" altLang="en-US" dirty="0" smtClean="0"/>
              <a:t>、</a:t>
            </a:r>
            <a:r>
              <a:rPr lang="en-US" altLang="zh-CN" dirty="0" smtClean="0"/>
              <a:t>SSL</a:t>
            </a:r>
            <a:r>
              <a:rPr lang="zh-CN" altLang="en-US" dirty="0" smtClean="0"/>
              <a:t>和</a:t>
            </a:r>
            <a:r>
              <a:rPr lang="en-US" altLang="zh-CN" dirty="0" smtClean="0"/>
              <a:t>SSH</a:t>
            </a:r>
            <a:r>
              <a:rPr lang="zh-CN" altLang="en-US" dirty="0" smtClean="0"/>
              <a:t>，主要用于对机箱内设备的管理。</a:t>
            </a:r>
            <a:endParaRPr lang="zh-CN" altLang="en-US" dirty="0" smtClean="0"/>
          </a:p>
          <a:p>
            <a:pPr lvl="1"/>
            <a:r>
              <a:rPr lang="zh-CN" altLang="en-US" dirty="0" smtClean="0"/>
              <a:t>在机箱前面板的下方配置一块液晶显示屏，主要用于对机箱基本信息进行设置，或对机箱和机箱部件的运行状态进行监控。</a:t>
            </a:r>
            <a:endParaRPr lang="zh-CN" altLang="en-US" dirty="0" smtClean="0"/>
          </a:p>
          <a:p>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8"/>
          <a:ext cx="7866062" cy="1082675"/>
        </p:xfrm>
        <a:graphic>
          <a:graphicData uri="http://schemas.openxmlformats.org/drawingml/2006/table">
            <a:tbl>
              <a:tblPr/>
              <a:tblGrid>
                <a:gridCol w="1573212"/>
                <a:gridCol w="1752600"/>
                <a:gridCol w="1889125"/>
                <a:gridCol w="2651125"/>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ISSUE</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623888" y="2940050"/>
          <a:ext cx="7894637" cy="3038475"/>
        </p:xfrm>
        <a:graphic>
          <a:graphicData uri="http://schemas.openxmlformats.org/drawingml/2006/table">
            <a:tbl>
              <a:tblPr/>
              <a:tblGrid>
                <a:gridCol w="1573212"/>
                <a:gridCol w="1752600"/>
                <a:gridCol w="1889125"/>
                <a:gridCol w="2679700"/>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开发类型（新开发/优化）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647564" y="1988840"/>
            <a:ext cx="1584176" cy="504887"/>
          </a:xfrm>
          <a:prstGeom prst="rect">
            <a:avLst/>
          </a:prstGeom>
        </p:spPr>
        <p:txBody>
          <a:bodyPr anchor="ctr"/>
          <a:lstStyle>
            <a:lvl1pPr algn="ctr">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2231740" y="1988840"/>
            <a:ext cx="1728192" cy="504887"/>
          </a:xfrm>
          <a:prstGeom prst="rect">
            <a:avLst/>
          </a:prstGeom>
        </p:spPr>
        <p:txBody>
          <a:bodyPr anchor="ctr"/>
          <a:lstStyle>
            <a:lvl1pPr algn="ctr">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3995936" y="1988840"/>
            <a:ext cx="1908212" cy="504887"/>
          </a:xfrm>
          <a:prstGeom prst="rect">
            <a:avLst/>
          </a:prstGeom>
        </p:spPr>
        <p:txBody>
          <a:bodyPr anchor="ctr"/>
          <a:lstStyle>
            <a:lvl1pPr algn="ctr">
              <a:buNone/>
              <a:defRPr sz="1600"/>
            </a:lvl1pPr>
          </a:lstStyle>
          <a:p>
            <a:pPr lvl="0"/>
            <a:r>
              <a:rPr lang="zh-CN" altLang="en-US" dirty="0" smtClean="0"/>
              <a:t>产品版本</a:t>
            </a:r>
            <a:endParaRPr lang="zh-CN" altLang="en-US" dirty="0"/>
          </a:p>
        </p:txBody>
      </p:sp>
      <p:sp>
        <p:nvSpPr>
          <p:cNvPr id="38" name="文本占位符 7"/>
          <p:cNvSpPr>
            <a:spLocks noGrp="1"/>
          </p:cNvSpPr>
          <p:nvPr>
            <p:ph type="body" sz="quarter" idx="20" hasCustomPrompt="1"/>
          </p:nvPr>
        </p:nvSpPr>
        <p:spPr>
          <a:xfrm>
            <a:off x="5904148" y="1988840"/>
            <a:ext cx="2628292" cy="504887"/>
          </a:xfrm>
          <a:prstGeom prst="rect">
            <a:avLst/>
          </a:prstGeom>
        </p:spPr>
        <p:txBody>
          <a:bodyPr anchor="ctr"/>
          <a:lstStyle>
            <a:lvl1pPr algn="ctr">
              <a:buNone/>
              <a:defRPr sz="1600"/>
            </a:lvl1pPr>
          </a:lstStyle>
          <a:p>
            <a:pPr lvl="0"/>
            <a:r>
              <a:rPr lang="zh-CN" altLang="en-US" dirty="0" smtClean="0"/>
              <a:t>课程版本</a:t>
            </a:r>
            <a:endParaRPr lang="zh-CN" altLang="en-US" dirty="0"/>
          </a:p>
        </p:txBody>
      </p:sp>
      <p:sp>
        <p:nvSpPr>
          <p:cNvPr id="43" name="文本占位符 7"/>
          <p:cNvSpPr>
            <a:spLocks noGrp="1"/>
          </p:cNvSpPr>
          <p:nvPr>
            <p:ph type="body" sz="quarter" idx="13" hasCustomPrompt="1"/>
          </p:nvPr>
        </p:nvSpPr>
        <p:spPr>
          <a:xfrm>
            <a:off x="611560" y="350017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2195736" y="3500177"/>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3959932" y="3500177"/>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5832140" y="3500177"/>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
        <p:nvSpPr>
          <p:cNvPr id="47" name="文本占位符 7"/>
          <p:cNvSpPr>
            <a:spLocks noGrp="1"/>
          </p:cNvSpPr>
          <p:nvPr>
            <p:ph type="body" sz="quarter" idx="21" hasCustomPrompt="1"/>
          </p:nvPr>
        </p:nvSpPr>
        <p:spPr>
          <a:xfrm>
            <a:off x="611560" y="4005064"/>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8" name="文本占位符 7"/>
          <p:cNvSpPr>
            <a:spLocks noGrp="1"/>
          </p:cNvSpPr>
          <p:nvPr>
            <p:ph type="body" sz="quarter" idx="22"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9" name="文本占位符 7"/>
          <p:cNvSpPr>
            <a:spLocks noGrp="1"/>
          </p:cNvSpPr>
          <p:nvPr>
            <p:ph type="body" sz="quarter" idx="23" hasCustomPrompt="1"/>
          </p:nvPr>
        </p:nvSpPr>
        <p:spPr>
          <a:xfrm>
            <a:off x="3959932" y="4005064"/>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0" name="文本占位符 7"/>
          <p:cNvSpPr>
            <a:spLocks noGrp="1"/>
          </p:cNvSpPr>
          <p:nvPr>
            <p:ph type="body" sz="quarter" idx="24" hasCustomPrompt="1"/>
          </p:nvPr>
        </p:nvSpPr>
        <p:spPr>
          <a:xfrm>
            <a:off x="5832140" y="4005064"/>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1" name="文本占位符 7"/>
          <p:cNvSpPr>
            <a:spLocks noGrp="1"/>
          </p:cNvSpPr>
          <p:nvPr>
            <p:ph type="body" sz="quarter" idx="25" hasCustomPrompt="1"/>
          </p:nvPr>
        </p:nvSpPr>
        <p:spPr>
          <a:xfrm>
            <a:off x="611560" y="447311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2" name="文本占位符 7"/>
          <p:cNvSpPr>
            <a:spLocks noGrp="1"/>
          </p:cNvSpPr>
          <p:nvPr>
            <p:ph type="body" sz="quarter" idx="26" hasCustomPrompt="1"/>
          </p:nvPr>
        </p:nvSpPr>
        <p:spPr>
          <a:xfrm>
            <a:off x="2195736" y="447311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3" name="文本占位符 7"/>
          <p:cNvSpPr>
            <a:spLocks noGrp="1"/>
          </p:cNvSpPr>
          <p:nvPr>
            <p:ph type="body" sz="quarter" idx="27" hasCustomPrompt="1"/>
          </p:nvPr>
        </p:nvSpPr>
        <p:spPr>
          <a:xfrm>
            <a:off x="3959932" y="447311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4" name="文本占位符 7"/>
          <p:cNvSpPr>
            <a:spLocks noGrp="1"/>
          </p:cNvSpPr>
          <p:nvPr>
            <p:ph type="body" sz="quarter" idx="28" hasCustomPrompt="1"/>
          </p:nvPr>
        </p:nvSpPr>
        <p:spPr>
          <a:xfrm>
            <a:off x="5832140" y="447311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5" name="文本占位符 7"/>
          <p:cNvSpPr>
            <a:spLocks noGrp="1"/>
          </p:cNvSpPr>
          <p:nvPr>
            <p:ph type="body" sz="quarter" idx="29" hasCustomPrompt="1"/>
          </p:nvPr>
        </p:nvSpPr>
        <p:spPr>
          <a:xfrm>
            <a:off x="611560" y="501317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6" name="文本占位符 7"/>
          <p:cNvSpPr>
            <a:spLocks noGrp="1"/>
          </p:cNvSpPr>
          <p:nvPr>
            <p:ph type="body" sz="quarter" idx="30" hasCustomPrompt="1"/>
          </p:nvPr>
        </p:nvSpPr>
        <p:spPr>
          <a:xfrm>
            <a:off x="2195736" y="501317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7" name="文本占位符 7"/>
          <p:cNvSpPr>
            <a:spLocks noGrp="1"/>
          </p:cNvSpPr>
          <p:nvPr>
            <p:ph type="body" sz="quarter" idx="31" hasCustomPrompt="1"/>
          </p:nvPr>
        </p:nvSpPr>
        <p:spPr>
          <a:xfrm>
            <a:off x="3959932" y="501317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8" name="文本占位符 7"/>
          <p:cNvSpPr>
            <a:spLocks noGrp="1"/>
          </p:cNvSpPr>
          <p:nvPr>
            <p:ph type="body" sz="quarter" idx="32" hasCustomPrompt="1"/>
          </p:nvPr>
        </p:nvSpPr>
        <p:spPr>
          <a:xfrm>
            <a:off x="5832140" y="501317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9" name="文本占位符 7"/>
          <p:cNvSpPr>
            <a:spLocks noGrp="1"/>
          </p:cNvSpPr>
          <p:nvPr>
            <p:ph type="body" sz="quarter" idx="33" hasCustomPrompt="1"/>
          </p:nvPr>
        </p:nvSpPr>
        <p:spPr>
          <a:xfrm>
            <a:off x="611560" y="5481228"/>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0" name="文本占位符 7"/>
          <p:cNvSpPr>
            <a:spLocks noGrp="1"/>
          </p:cNvSpPr>
          <p:nvPr>
            <p:ph type="body" sz="quarter" idx="34" hasCustomPrompt="1"/>
          </p:nvPr>
        </p:nvSpPr>
        <p:spPr>
          <a:xfrm>
            <a:off x="2195736" y="5481228"/>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1" name="文本占位符 7"/>
          <p:cNvSpPr>
            <a:spLocks noGrp="1"/>
          </p:cNvSpPr>
          <p:nvPr>
            <p:ph type="body" sz="quarter" idx="35" hasCustomPrompt="1"/>
          </p:nvPr>
        </p:nvSpPr>
        <p:spPr>
          <a:xfrm>
            <a:off x="3959932" y="5481228"/>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2" name="文本占位符 7"/>
          <p:cNvSpPr>
            <a:spLocks noGrp="1"/>
          </p:cNvSpPr>
          <p:nvPr>
            <p:ph type="body" sz="quarter" idx="36" hasCustomPrompt="1"/>
          </p:nvPr>
        </p:nvSpPr>
        <p:spPr>
          <a:xfrm>
            <a:off x="5832140" y="5481228"/>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63" name="Rectangle 2"/>
          <p:cNvSpPr>
            <a:spLocks noChangeArrowheads="1"/>
          </p:cNvSpPr>
          <p:nvPr userDrawn="1"/>
        </p:nvSpPr>
        <p:spPr bwMode="auto">
          <a:xfrm>
            <a:off x="714375" y="519113"/>
            <a:ext cx="7051675" cy="479425"/>
          </a:xfrm>
          <a:prstGeom prst="rect">
            <a:avLst/>
          </a:prstGeom>
          <a:noFill/>
          <a:ln w="9525">
            <a:noFill/>
            <a:miter lim="800000"/>
          </a:ln>
        </p:spPr>
        <p:txBody>
          <a:bodyPr lIns="78258" tIns="39127" rIns="78258" bIns="39127" anchor="ctr"/>
          <a:lstStyle/>
          <a:p>
            <a:pPr defTabSz="801370" fontAlgn="base"/>
            <a:r>
              <a:rPr lang="zh-CN" altLang="en-US" sz="3500" dirty="0">
                <a:solidFill>
                  <a:srgbClr val="990000"/>
                </a:solidFill>
                <a:latin typeface="FrutigerNext LT Medium" pitchFamily="34" charset="0"/>
                <a:ea typeface="黑体" panose="02010609060101010101" pitchFamily="2" charset="-122"/>
              </a:rPr>
              <a:t>修订记录</a:t>
            </a:r>
            <a:endParaRPr lang="zh-CN" altLang="en-US" sz="3500" dirty="0">
              <a:solidFill>
                <a:srgbClr val="990000"/>
              </a:solidFill>
              <a:latin typeface="FrutigerNext LT Medium" pitchFamily="34" charset="0"/>
              <a:ea typeface="黑体" panose="02010609060101010101" pitchFamily="2" charset="-122"/>
            </a:endParaRP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ln>
        </p:spPr>
        <p:txBody>
          <a:bodyPr>
            <a:spAutoFit/>
          </a:bodyPr>
          <a:lstStyle/>
          <a:p>
            <a:pPr>
              <a:spcBef>
                <a:spcPct val="50000"/>
              </a:spcBef>
            </a:pPr>
            <a:r>
              <a:rPr lang="zh-CN" altLang="en-US" sz="4000" dirty="0">
                <a:solidFill>
                  <a:srgbClr val="4D4D4D"/>
                </a:solidFill>
                <a:latin typeface="Arial" panose="020B0604020202020204" pitchFamily="34" charset="0"/>
              </a:rPr>
              <a:t>本页不打印</a:t>
            </a:r>
            <a:endParaRPr lang="zh-CN" altLang="en-US" sz="4000" dirty="0">
              <a:solidFill>
                <a:srgbClr val="4D4D4D"/>
              </a:solidFill>
              <a:latin typeface="Arial" panose="020B0604020202020204" pitchFamily="34" charset="0"/>
            </a:endParaRPr>
          </a:p>
        </p:txBody>
      </p:sp>
      <p:sp>
        <p:nvSpPr>
          <p:cNvPr id="31" name="文本占位符 7"/>
          <p:cNvSpPr>
            <a:spLocks noGrp="1"/>
          </p:cNvSpPr>
          <p:nvPr>
            <p:ph type="body" sz="quarter" idx="37" hasCustomPrompt="1"/>
          </p:nvPr>
        </p:nvSpPr>
        <p:spPr>
          <a:xfrm>
            <a:off x="611560" y="404023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2" name="文本占位符 7"/>
          <p:cNvSpPr>
            <a:spLocks noGrp="1"/>
          </p:cNvSpPr>
          <p:nvPr>
            <p:ph type="body" sz="quarter" idx="38"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33" name="文本占位符 7"/>
          <p:cNvSpPr>
            <a:spLocks noGrp="1"/>
          </p:cNvSpPr>
          <p:nvPr>
            <p:ph type="body" sz="quarter" idx="39" hasCustomPrompt="1"/>
          </p:nvPr>
        </p:nvSpPr>
        <p:spPr>
          <a:xfrm>
            <a:off x="3959932" y="4041068"/>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4" name="文本占位符 7"/>
          <p:cNvSpPr>
            <a:spLocks noGrp="1"/>
          </p:cNvSpPr>
          <p:nvPr>
            <p:ph type="body" sz="quarter" idx="40" hasCustomPrompt="1"/>
          </p:nvPr>
        </p:nvSpPr>
        <p:spPr>
          <a:xfrm>
            <a:off x="5832140" y="4041068"/>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370" rtl="0" eaLnBrk="0" fontAlgn="base" latinLnBrk="0" hangingPunct="0">
              <a:lnSpc>
                <a:spcPct val="140000"/>
              </a:lnSpc>
              <a:spcBef>
                <a:spcPct val="30000"/>
              </a:spcBef>
              <a:spcAft>
                <a:spcPct val="0"/>
              </a:spcAft>
              <a:buClr>
                <a:srgbClr val="808080"/>
              </a:buClr>
              <a:buSzPct val="100000"/>
              <a:buFont typeface="+mj-lt"/>
              <a:buAutoNum type="arabicPeriod"/>
              <a:defRPr/>
            </a:lvl1pPr>
            <a:lvl2pPr marL="858520" indent="-457200">
              <a:buSzPct val="100000"/>
              <a:buFont typeface="+mj-lt"/>
              <a:buAutoNum type="alphaUcPeriod"/>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思考题</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本节小结</a:t>
            </a:r>
            <a:endParaRPr lang="zh-CN" altLang="en-US" sz="3500" dirty="0" smtClean="0">
              <a:solidFill>
                <a:srgbClr val="990000"/>
              </a:solidFill>
              <a:latin typeface="+mj-ea"/>
              <a:ea typeface="+mj-ea"/>
              <a:cs typeface="Arial" panose="020B0604020202020204" pitchFamily="34" charset="0"/>
            </a:endParaRP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本章总结</a:t>
            </a:r>
            <a:endParaRPr lang="zh-CN" altLang="en-US" sz="3500" dirty="0" smtClean="0">
              <a:solidFill>
                <a:srgbClr val="990000"/>
              </a:solidFill>
              <a:latin typeface="+mj-ea"/>
              <a:ea typeface="+mj-ea"/>
              <a:cs typeface="Arial" panose="020B0604020202020204" pitchFamily="34" charset="0"/>
            </a:endParaRPr>
          </a:p>
        </p:txBody>
      </p:sp>
      <p:sp>
        <p:nvSpPr>
          <p:cNvPr id="7" name="内容占位符 6"/>
          <p:cNvSpPr>
            <a:spLocks noGrp="1"/>
          </p:cNvSpPr>
          <p:nvPr>
            <p:ph sz="quarter" idx="10"/>
          </p:nvPr>
        </p:nvSpPr>
        <p:spPr>
          <a:xfrm>
            <a:off x="684213" y="1376363"/>
            <a:ext cx="7920037" cy="3889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更多信息</a:t>
            </a:r>
            <a:endParaRPr lang="zh-CN" altLang="en-US" sz="3500" dirty="0" smtClean="0">
              <a:solidFill>
                <a:srgbClr val="990000"/>
              </a:solidFill>
              <a:latin typeface="+mj-ea"/>
              <a:ea typeface="+mj-ea"/>
              <a:cs typeface="Arial" panose="020B0604020202020204" pitchFamily="34" charset="0"/>
            </a:endParaRP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学习推荐</a:t>
            </a:r>
            <a:endParaRPr lang="zh-CN" altLang="en-US" sz="3500" dirty="0" smtClean="0">
              <a:solidFill>
                <a:srgbClr val="990000"/>
              </a:solidFill>
              <a:latin typeface="+mj-ea"/>
              <a:ea typeface="+mj-ea"/>
              <a:cs typeface="Arial" panose="020B0604020202020204" pitchFamily="34" charset="0"/>
            </a:endParaRP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panose="020B0604020202020204" pitchFamily="34" charset="0"/>
                <a:ea typeface="华文细黑" pitchFamily="2" charset="-122"/>
                <a:sym typeface="FrutigerNext LT Regular" pitchFamily="34" charset="0"/>
              </a:rPr>
              <a:t>谢谢</a:t>
            </a:r>
            <a:endParaRPr lang="zh-CN" altLang="zh-CN" sz="4100" dirty="0">
              <a:solidFill>
                <a:srgbClr val="990000"/>
              </a:solidFill>
              <a:latin typeface="Arial" panose="020B0604020202020204" pitchFamily="34" charset="0"/>
              <a:ea typeface="华文细黑" pitchFamily="2" charset="-122"/>
              <a:sym typeface="FrutigerNext LT Regular"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ln>
        </p:spPr>
        <p:txBody>
          <a:bodyPr wrap="none" lIns="80114" tIns="40058" rIns="80114" bIns="40058">
            <a:spAutoFit/>
          </a:bodyPr>
          <a:lstStyle/>
          <a:p>
            <a:pPr defTabSz="801370" eaLnBrk="0" fontAlgn="base" hangingPunct="0">
              <a:defRPr/>
            </a:pPr>
            <a:r>
              <a:rPr lang="en-US" altLang="zh-CN" sz="1200" dirty="0">
                <a:solidFill>
                  <a:schemeClr val="bg1"/>
                </a:solidFill>
                <a:ea typeface="MS PGothic" panose="020B0600070205080204" pitchFamily="34" charset="-128"/>
              </a:rPr>
              <a:t>www.huawei.com</a:t>
            </a:r>
            <a:endParaRPr lang="en-US" altLang="zh-CN" sz="1200" dirty="0">
              <a:solidFill>
                <a:schemeClr val="bg1"/>
              </a:solidFill>
              <a:ea typeface="MS PGothic" panose="020B0600070205080204" pitchFamily="34" charset="-128"/>
            </a:endParaRP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stStyle>
          <a:p>
            <a:pPr eaLnBrk="1" hangingPunct="1"/>
            <a:r>
              <a:rPr lang="zh-CN" altLang="en-US" dirty="0" smtClean="0"/>
              <a:t>本章主要讲述</a:t>
            </a:r>
            <a:r>
              <a:rPr lang="en-US" altLang="zh-CN" dirty="0" smtClean="0"/>
              <a:t>...</a:t>
            </a:r>
            <a:endParaRPr lang="zh-CN" altLang="en-US" dirty="0" smtClean="0"/>
          </a:p>
          <a:p>
            <a:pPr lvl="4"/>
            <a:endParaRPr lang="zh-CN" altLang="en-US" dirty="0"/>
          </a:p>
        </p:txBody>
      </p:sp>
      <p:sp>
        <p:nvSpPr>
          <p:cNvPr id="11" name="TextBox 10"/>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前言</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lvl1pPr>
          </a:lstStyle>
          <a:p>
            <a:pPr marL="301625" marR="0" lvl="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smtClean="0">
              <a:ln>
                <a:noFill/>
              </a:ln>
              <a:solidFill>
                <a:srgbClr val="000000"/>
              </a:solidFill>
              <a:effectLst/>
              <a:uLnTx/>
              <a:uFillTx/>
              <a:latin typeface="+mn-lt"/>
              <a:ea typeface="+mn-ea"/>
              <a:cs typeface="+mn-cs"/>
            </a:endParaRPr>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目标</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370" rtl="0" eaLnBrk="0" fontAlgn="base" latinLnBrk="0" hangingPunct="0">
              <a:lnSpc>
                <a:spcPct val="140000"/>
              </a:lnSpc>
              <a:spcBef>
                <a:spcPct val="30000"/>
              </a:spcBef>
              <a:spcAft>
                <a:spcPct val="0"/>
              </a:spcAft>
              <a:buClr>
                <a:schemeClr val="tx1"/>
              </a:buClr>
              <a:buSzPct val="100000"/>
              <a:buFont typeface="+mj-lt"/>
              <a:buAutoNum type="arabicPeriod"/>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目录</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本节概述和学习目标</a:t>
            </a:r>
            <a:endParaRPr lang="zh-CN" altLang="en-US" sz="3500" dirty="0" smtClean="0">
              <a:solidFill>
                <a:srgbClr val="990000"/>
              </a:solidFill>
              <a:latin typeface="+mj-ea"/>
              <a:ea typeface="+mj-ea"/>
              <a:cs typeface="Arial" panose="020B0604020202020204" pitchFamily="34" charset="0"/>
            </a:endParaRP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空白">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1.png"/><Relationship Id="rId17" Type="http://schemas.openxmlformats.org/officeDocument/2006/relationships/image" Target="../media/image10.png"/><Relationship Id="rId16" Type="http://schemas.openxmlformats.org/officeDocument/2006/relationships/image" Target="../media/image9.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2.jpeg"/><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ln>
        </p:spPr>
        <p:txBody>
          <a:bodyPr vert="horz" wrap="square" lIns="80128" tIns="40064" rIns="80128" bIns="40064" numCol="1" anchor="ctr" anchorCtr="0" compatLnSpc="1"/>
          <a:lstStyle/>
          <a:p>
            <a:pPr lvl="0"/>
            <a:r>
              <a:rPr lang="zh-CN" altLang="en-US" smtClean="0"/>
              <a:t>单击此处编辑母版标题样式</a:t>
            </a:r>
            <a:endParaRPr lang="zh-CN" altLang="en-US" smtClean="0"/>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8" name="Rectangle 69"/>
          <p:cNvSpPr>
            <a:spLocks noChangeArrowheads="1"/>
          </p:cNvSpPr>
          <p:nvPr userDrawn="1"/>
        </p:nvSpPr>
        <p:spPr bwMode="auto">
          <a:xfrm>
            <a:off x="6096000" y="6451600"/>
            <a:ext cx="65709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smtClean="0">
                <a:latin typeface="+mn-lt"/>
                <a:ea typeface="+mn-ea"/>
              </a:rPr>
              <a:t>第</a:t>
            </a:r>
            <a:fld id="{2F2CF7F5-F178-4429-B6CA-28062DF31937}" type="slidenum">
              <a:rPr lang="en-US" altLang="zh-CN" sz="1200" dirty="0" smtClean="0">
                <a:latin typeface="+mn-lt"/>
                <a:ea typeface="+mn-ea"/>
              </a:rPr>
            </a:fld>
            <a:r>
              <a:rPr lang="zh-CN" altLang="en-US" sz="1200" dirty="0" smtClean="0">
                <a:latin typeface="+mn-lt"/>
                <a:ea typeface="+mn-ea"/>
              </a:rPr>
              <a:t>页</a:t>
            </a:r>
            <a:endParaRPr lang="en-US" altLang="zh-CN" sz="1200" dirty="0">
              <a:latin typeface="+mn-lt"/>
              <a:ea typeface="+mn-ea"/>
            </a:endParaRPr>
          </a:p>
        </p:txBody>
      </p:sp>
      <p:pic>
        <p:nvPicPr>
          <p:cNvPr id="9" name="Picture 2" descr="C:\Users\c00224892.CHINA\Desktop\中文水印.png"/>
          <p:cNvPicPr>
            <a:picLocks noChangeAspect="1" noChangeArrowheads="1"/>
          </p:cNvPicPr>
          <p:nvPr userDrawn="1"/>
        </p:nvPicPr>
        <p:blipFill>
          <a:blip r:embed="rId18" cstate="print"/>
          <a:srcRect/>
          <a:stretch>
            <a:fillRect/>
          </a:stretch>
        </p:blipFill>
        <p:spPr bwMode="auto">
          <a:xfrm>
            <a:off x="6516216" y="-27384"/>
            <a:ext cx="2633663" cy="2633662"/>
          </a:xfrm>
          <a:prstGeom prst="rect">
            <a:avLst/>
          </a:prstGeom>
          <a:noFill/>
        </p:spPr>
      </p:pic>
      <p:sp>
        <p:nvSpPr>
          <p:cNvPr id="10" name="Rectangle 54"/>
          <p:cNvSpPr>
            <a:spLocks noChangeArrowheads="1"/>
          </p:cNvSpPr>
          <p:nvPr userDrawn="1"/>
        </p:nvSpPr>
        <p:spPr bwMode="auto">
          <a:xfrm>
            <a:off x="647564" y="6409397"/>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p:titleStyle>
    <p:bodyStyle>
      <a:lvl1pPr marL="301625" indent="-301625" algn="l" defTabSz="801370" rtl="0" eaLnBrk="0" fontAlgn="base" hangingPunct="0">
        <a:lnSpc>
          <a:spcPct val="140000"/>
        </a:lnSpc>
        <a:spcBef>
          <a:spcPct val="30000"/>
        </a:spcBef>
        <a:spcAft>
          <a:spcPct val="0"/>
        </a:spcAft>
        <a:buClr>
          <a:srgbClr val="808080"/>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1370" rtl="0" eaLnBrk="0" fontAlgn="base" hangingPunct="0">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1370" rtl="0" eaLnBrk="0" fontAlgn="base" hangingPunct="0">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1370" rtl="0" eaLnBrk="0" fontAlgn="base" hangingPunct="0">
        <a:lnSpc>
          <a:spcPct val="140000"/>
        </a:lnSpc>
        <a:spcBef>
          <a:spcPct val="30000"/>
        </a:spcBef>
        <a:spcAft>
          <a:spcPct val="0"/>
        </a:spcAft>
        <a:buChar char="–"/>
        <a:defRPr sz="1600">
          <a:solidFill>
            <a:schemeClr val="tx1"/>
          </a:solidFill>
          <a:latin typeface="+mj-lt"/>
          <a:ea typeface="+mn-ea"/>
        </a:defRPr>
      </a:lvl4pPr>
      <a:lvl5pPr marL="1802130" indent="-201930" algn="l" defTabSz="801370"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2"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anose="020B0604020202020204" pitchFamily="34" charset="0"/>
                <a:ea typeface="MS PGothic" panose="020B0600070205080204" pitchFamily="34" charset="-128"/>
                <a:sym typeface="FrutigerNext LT Regular" pitchFamily="34" charset="0"/>
              </a:rPr>
              <a:t>www.huawei.com</a:t>
            </a:r>
            <a:endParaRPr lang="zh-CN" altLang="zh-CN" sz="2400">
              <a:solidFill>
                <a:srgbClr val="666666"/>
              </a:solidFill>
              <a:latin typeface="Arial" panose="020B0604020202020204" pitchFamily="34" charset="0"/>
              <a:ea typeface="MS PGothic" panose="020B0600070205080204" pitchFamily="34" charset="-128"/>
              <a:sym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ctr" defTabSz="801370" rtl="0" eaLnBrk="0" fontAlgn="base" hangingPunct="0">
        <a:spcBef>
          <a:spcPct val="0"/>
        </a:spcBef>
        <a:spcAft>
          <a:spcPct val="0"/>
        </a:spcAft>
        <a:defRPr sz="3700" baseline="0">
          <a:solidFill>
            <a:schemeClr val="tx2"/>
          </a:solidFill>
          <a:latin typeface="+mj-lt"/>
          <a:ea typeface="+mj-ea"/>
          <a:cs typeface="+mj-cs"/>
        </a:defRPr>
      </a:lvl1pPr>
      <a:lvl2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2pPr>
      <a:lvl3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3pPr>
      <a:lvl4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4pPr>
      <a:lvl5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5pPr>
      <a:lvl6pPr marL="4572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6pPr>
      <a:lvl7pPr marL="9144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7pPr>
      <a:lvl8pPr marL="13716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8pPr>
      <a:lvl9pPr marL="18288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9pPr>
    </p:titleStyle>
    <p:bodyStyle>
      <a:lvl1pPr marL="301625" indent="-301625" algn="l" defTabSz="801370" rtl="0" eaLnBrk="0" fontAlgn="base" hangingPunct="0">
        <a:spcBef>
          <a:spcPct val="20000"/>
        </a:spcBef>
        <a:spcAft>
          <a:spcPct val="0"/>
        </a:spcAft>
        <a:buChar char="•"/>
        <a:defRPr sz="2800">
          <a:solidFill>
            <a:schemeClr val="tx1"/>
          </a:solidFill>
          <a:latin typeface="+mn-lt"/>
          <a:ea typeface="+mn-ea"/>
          <a:cs typeface="+mn-cs"/>
        </a:defRPr>
      </a:lvl1pPr>
      <a:lvl2pPr marL="654050" indent="-252730" algn="l" defTabSz="801370" rtl="0" eaLnBrk="0" fontAlgn="base" hangingPunct="0">
        <a:spcBef>
          <a:spcPct val="20000"/>
        </a:spcBef>
        <a:spcAft>
          <a:spcPct val="0"/>
        </a:spcAft>
        <a:buChar char="–"/>
        <a:defRPr sz="2500">
          <a:solidFill>
            <a:schemeClr val="tx1"/>
          </a:solidFill>
          <a:latin typeface="+mn-lt"/>
          <a:ea typeface="+mn-ea"/>
        </a:defRPr>
      </a:lvl2pPr>
      <a:lvl3pPr marL="1003300" indent="-201930" algn="l" defTabSz="801370" rtl="0" eaLnBrk="0" fontAlgn="base" hangingPunct="0">
        <a:spcBef>
          <a:spcPct val="20000"/>
        </a:spcBef>
        <a:spcAft>
          <a:spcPct val="0"/>
        </a:spcAft>
        <a:buChar char="•"/>
        <a:defRPr sz="2200">
          <a:solidFill>
            <a:schemeClr val="tx1"/>
          </a:solidFill>
          <a:latin typeface="+mn-lt"/>
          <a:ea typeface="+mn-ea"/>
        </a:defRPr>
      </a:lvl3pPr>
      <a:lvl4pPr marL="1400175" indent="-198755" algn="l" defTabSz="801370" rtl="0" eaLnBrk="0" fontAlgn="base" hangingPunct="0">
        <a:spcBef>
          <a:spcPct val="20000"/>
        </a:spcBef>
        <a:spcAft>
          <a:spcPct val="0"/>
        </a:spcAft>
        <a:buChar char="–"/>
        <a:defRPr sz="1700">
          <a:solidFill>
            <a:schemeClr val="tx1"/>
          </a:solidFill>
          <a:latin typeface="+mn-lt"/>
          <a:ea typeface="+mn-ea"/>
        </a:defRPr>
      </a:lvl4pPr>
      <a:lvl5pPr marL="1802130" indent="-201930" algn="l" defTabSz="801370" rtl="0" eaLnBrk="0" fontAlgn="base" hangingPunct="0">
        <a:spcBef>
          <a:spcPct val="20000"/>
        </a:spcBef>
        <a:spcAft>
          <a:spcPct val="0"/>
        </a:spcAft>
        <a:buChar char="»"/>
        <a:defRPr sz="1700">
          <a:solidFill>
            <a:schemeClr val="tx1"/>
          </a:solidFill>
          <a:latin typeface="+mn-lt"/>
          <a:ea typeface="+mn-ea"/>
        </a:defRPr>
      </a:lvl5pPr>
      <a:lvl6pPr marL="2259330" indent="-201930" algn="l" defTabSz="801370" rtl="0" fontAlgn="base">
        <a:spcBef>
          <a:spcPct val="20000"/>
        </a:spcBef>
        <a:spcAft>
          <a:spcPct val="0"/>
        </a:spcAft>
        <a:buChar char="»"/>
        <a:defRPr sz="1700">
          <a:solidFill>
            <a:schemeClr val="tx1"/>
          </a:solidFill>
          <a:latin typeface="+mn-lt"/>
          <a:ea typeface="+mn-ea"/>
        </a:defRPr>
      </a:lvl6pPr>
      <a:lvl7pPr marL="2716530" indent="-201930" algn="l" defTabSz="801370" rtl="0" fontAlgn="base">
        <a:spcBef>
          <a:spcPct val="20000"/>
        </a:spcBef>
        <a:spcAft>
          <a:spcPct val="0"/>
        </a:spcAft>
        <a:buChar char="»"/>
        <a:defRPr sz="1700">
          <a:solidFill>
            <a:schemeClr val="tx1"/>
          </a:solidFill>
          <a:latin typeface="+mn-lt"/>
          <a:ea typeface="+mn-ea"/>
        </a:defRPr>
      </a:lvl7pPr>
      <a:lvl8pPr marL="3173730" indent="-201930" algn="l" defTabSz="801370" rtl="0" fontAlgn="base">
        <a:spcBef>
          <a:spcPct val="20000"/>
        </a:spcBef>
        <a:spcAft>
          <a:spcPct val="0"/>
        </a:spcAft>
        <a:buChar char="»"/>
        <a:defRPr sz="1700">
          <a:solidFill>
            <a:schemeClr val="tx1"/>
          </a:solidFill>
          <a:latin typeface="+mn-lt"/>
          <a:ea typeface="+mn-ea"/>
        </a:defRPr>
      </a:lvl8pPr>
      <a:lvl9pPr marL="3630930" indent="-201930" algn="l" defTabSz="801370"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jpeg"/><Relationship Id="rId2" Type="http://schemas.openxmlformats.org/officeDocument/2006/relationships/image" Target="../media/image55.jpeg"/><Relationship Id="rId10" Type="http://schemas.openxmlformats.org/officeDocument/2006/relationships/notesSlide" Target="../notesSlides/notesSlide26.xml"/><Relationship Id="rId1" Type="http://schemas.openxmlformats.org/officeDocument/2006/relationships/image" Target="../media/image5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png"/><Relationship Id="rId3" Type="http://schemas.openxmlformats.org/officeDocument/2006/relationships/image" Target="../media/image21.png"/><Relationship Id="rId2" Type="http://schemas.openxmlformats.org/officeDocument/2006/relationships/image" Target="../media/image65.png"/><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9.jpeg"/><Relationship Id="rId5" Type="http://schemas.openxmlformats.org/officeDocument/2006/relationships/image" Target="../media/image23.jpeg"/><Relationship Id="rId4" Type="http://schemas.openxmlformats.org/officeDocument/2006/relationships/image" Target="../media/image68.png"/><Relationship Id="rId3" Type="http://schemas.openxmlformats.org/officeDocument/2006/relationships/image" Target="../media/image22.png"/><Relationship Id="rId2" Type="http://schemas.openxmlformats.org/officeDocument/2006/relationships/image" Target="../media/image21.png"/><Relationship Id="rId13" Type="http://schemas.openxmlformats.org/officeDocument/2006/relationships/notesSlide" Target="../notesSlides/notesSlide31.xml"/><Relationship Id="rId12" Type="http://schemas.openxmlformats.org/officeDocument/2006/relationships/slideLayout" Target="../slideLayouts/slideLayout7.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23.jpeg"/><Relationship Id="rId2" Type="http://schemas.openxmlformats.org/officeDocument/2006/relationships/image" Target="../media/image21.png"/><Relationship Id="rId11" Type="http://schemas.openxmlformats.org/officeDocument/2006/relationships/notesSlide" Target="../notesSlides/notesSlide32.xml"/><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7.xml"/><Relationship Id="rId7" Type="http://schemas.openxmlformats.org/officeDocument/2006/relationships/image" Target="../media/image19.jpe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image" Target="../media/image23.jpeg"/><Relationship Id="rId10" Type="http://schemas.openxmlformats.org/officeDocument/2006/relationships/image" Target="../media/image22.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8"/>
          <p:cNvSpPr>
            <a:spLocks noGrp="1" noChangeArrowheads="1"/>
          </p:cNvSpPr>
          <p:nvPr>
            <p:ph type="ctrTitle"/>
          </p:nvPr>
        </p:nvSpPr>
        <p:spPr>
          <a:xfrm>
            <a:off x="395288" y="1754188"/>
            <a:ext cx="6229350" cy="1530350"/>
          </a:xfrm>
        </p:spPr>
        <p:txBody>
          <a:bodyPr/>
          <a:lstStyle/>
          <a:p>
            <a:pPr>
              <a:defRPr/>
            </a:pPr>
            <a:r>
              <a:rPr lang="zh-CN" altLang="en-US" dirty="0" smtClean="0">
                <a:latin typeface="+mj-ea"/>
              </a:rPr>
              <a:t>第</a:t>
            </a:r>
            <a:r>
              <a:rPr lang="zh-CN" altLang="en-US" dirty="0">
                <a:latin typeface="+mj-ea"/>
              </a:rPr>
              <a:t>四</a:t>
            </a:r>
            <a:r>
              <a:rPr lang="zh-CN" altLang="en-US" dirty="0" smtClean="0">
                <a:latin typeface="+mj-ea"/>
              </a:rPr>
              <a:t>章</a:t>
            </a:r>
            <a:br>
              <a:rPr lang="en-US" altLang="zh-CN" dirty="0" smtClean="0">
                <a:latin typeface="+mj-ea"/>
              </a:rPr>
            </a:br>
            <a:r>
              <a:rPr lang="zh-CN" altLang="en-US" dirty="0" smtClean="0">
                <a:latin typeface="+mj-ea"/>
              </a:rPr>
              <a:t>华为云计算硬件系统介绍</a:t>
            </a:r>
            <a:endParaRPr lang="zh-CN" altLang="en-US" dirty="0" smtClean="0">
              <a:latin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bwMode="auto">
          <a:xfrm>
            <a:off x="869950" y="1789113"/>
            <a:ext cx="7893050" cy="2306637"/>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36" name="矩形 35"/>
          <p:cNvSpPr/>
          <p:nvPr/>
        </p:nvSpPr>
        <p:spPr bwMode="auto">
          <a:xfrm>
            <a:off x="869950" y="1549400"/>
            <a:ext cx="7893050" cy="239713"/>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5604" name="Text Box 70"/>
          <p:cNvSpPr>
            <a:spLocks noChangeArrowheads="1"/>
          </p:cNvSpPr>
          <p:nvPr/>
        </p:nvSpPr>
        <p:spPr bwMode="auto">
          <a:xfrm>
            <a:off x="361950" y="1535113"/>
            <a:ext cx="460375" cy="2571750"/>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spcBef>
                <a:spcPct val="50000"/>
              </a:spcBef>
              <a:defRPr/>
            </a:pPr>
            <a:r>
              <a:rPr lang="zh-CN" altLang="en-US" sz="1400" dirty="0" smtClean="0">
                <a:solidFill>
                  <a:srgbClr val="FFFFFF"/>
                </a:solidFill>
                <a:latin typeface="+mn-lt"/>
                <a:ea typeface="+mn-ea"/>
                <a:cs typeface="Arial" panose="020B0604020202020204" pitchFamily="34" charset="0"/>
              </a:rPr>
              <a:t>管理模块</a:t>
            </a:r>
            <a:endParaRPr lang="en-US" altLang="zh-CN" sz="1400" dirty="0" smtClean="0">
              <a:solidFill>
                <a:srgbClr val="FFFFFF"/>
              </a:solidFill>
              <a:latin typeface="+mn-lt"/>
              <a:ea typeface="+mn-ea"/>
              <a:cs typeface="Arial" panose="020B0604020202020204" pitchFamily="34" charset="0"/>
            </a:endParaRPr>
          </a:p>
        </p:txBody>
      </p:sp>
      <p:sp>
        <p:nvSpPr>
          <p:cNvPr id="25605" name="Text Box 69"/>
          <p:cNvSpPr>
            <a:spLocks noChangeArrowheads="1"/>
          </p:cNvSpPr>
          <p:nvPr/>
        </p:nvSpPr>
        <p:spPr bwMode="auto">
          <a:xfrm>
            <a:off x="361950" y="4233863"/>
            <a:ext cx="458788" cy="1397000"/>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spcBef>
                <a:spcPct val="50000"/>
              </a:spcBef>
              <a:defRPr/>
            </a:pPr>
            <a:r>
              <a:rPr lang="zh-CN" altLang="en-US" sz="1400" dirty="0" smtClean="0">
                <a:solidFill>
                  <a:srgbClr val="FFFFFF"/>
                </a:solidFill>
                <a:latin typeface="+mn-lt"/>
                <a:ea typeface="+mn-ea"/>
                <a:cs typeface="Arial" panose="020B0604020202020204" pitchFamily="34" charset="0"/>
              </a:rPr>
              <a:t>说明</a:t>
            </a:r>
            <a:endParaRPr lang="en-US" altLang="zh-CN" sz="1400" dirty="0" smtClean="0">
              <a:solidFill>
                <a:srgbClr val="FFFFFF"/>
              </a:solidFill>
              <a:latin typeface="+mn-lt"/>
              <a:ea typeface="+mn-ea"/>
              <a:cs typeface="Arial" panose="020B0604020202020204" pitchFamily="34" charset="0"/>
            </a:endParaRPr>
          </a:p>
        </p:txBody>
      </p:sp>
      <p:sp>
        <p:nvSpPr>
          <p:cNvPr id="93" name="Text Box 19"/>
          <p:cNvSpPr txBox="1">
            <a:spLocks noChangeArrowheads="1"/>
          </p:cNvSpPr>
          <p:nvPr/>
        </p:nvSpPr>
        <p:spPr bwMode="auto">
          <a:xfrm>
            <a:off x="3629025" y="1587500"/>
            <a:ext cx="3031207" cy="215444"/>
          </a:xfrm>
          <a:prstGeom prst="rect">
            <a:avLst/>
          </a:prstGeom>
          <a:noFill/>
          <a:ln w="9525" algn="ctr">
            <a:noFill/>
            <a:miter lim="800000"/>
          </a:ln>
        </p:spPr>
        <p:txBody>
          <a:bodyPr wrap="square" lIns="0" tIns="0" rIns="0" bIns="0">
            <a:spAutoFit/>
          </a:bodyPr>
          <a:lstStyle/>
          <a:p>
            <a:pPr algn="ctr" defTabSz="600710">
              <a:defRPr/>
            </a:pPr>
            <a:r>
              <a:rPr lang="en-US" altLang="zh-CN" sz="1400" dirty="0">
                <a:latin typeface="+mn-lt"/>
                <a:ea typeface="+mn-ea"/>
                <a:cs typeface="Arial" panose="020B0604020202020204" pitchFamily="34" charset="0"/>
              </a:rPr>
              <a:t>MM910</a:t>
            </a:r>
            <a:r>
              <a:rPr lang="zh-CN" altLang="en-US" sz="1400" dirty="0">
                <a:solidFill>
                  <a:schemeClr val="tx1">
                    <a:lumMod val="75000"/>
                    <a:lumOff val="25000"/>
                  </a:schemeClr>
                </a:solidFill>
                <a:latin typeface="+mn-lt"/>
                <a:ea typeface="+mn-ea"/>
                <a:cs typeface="Arial" panose="020B0604020202020204" pitchFamily="34" charset="0"/>
              </a:rPr>
              <a:t>管理模块端口及主要部件概览</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68" name="矩形 67"/>
          <p:cNvSpPr/>
          <p:nvPr/>
        </p:nvSpPr>
        <p:spPr bwMode="auto">
          <a:xfrm>
            <a:off x="879475" y="4476750"/>
            <a:ext cx="7893050" cy="1154113"/>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228600" indent="-228600">
              <a:lnSpc>
                <a:spcPct val="150000"/>
              </a:lnSpc>
              <a:buFont typeface="Arial" panose="020B0604020202020204" pitchFamily="34" charset="0"/>
              <a:buChar char="•"/>
              <a:defRPr/>
            </a:pPr>
            <a:r>
              <a:rPr lang="en-US" altLang="zh-CN" sz="1400" dirty="0">
                <a:solidFill>
                  <a:srgbClr val="000000"/>
                </a:solidFill>
                <a:latin typeface="+mn-lt"/>
                <a:ea typeface="+mn-ea"/>
              </a:rPr>
              <a:t>MM910</a:t>
            </a:r>
            <a:r>
              <a:rPr lang="zh-CN" altLang="zh-CN" sz="1400" dirty="0">
                <a:solidFill>
                  <a:srgbClr val="000000"/>
                </a:solidFill>
                <a:latin typeface="+mn-lt"/>
                <a:ea typeface="+mn-ea"/>
              </a:rPr>
              <a:t>管理模块提供</a:t>
            </a:r>
            <a:r>
              <a:rPr lang="en-US" altLang="zh-CN" sz="1400" dirty="0">
                <a:solidFill>
                  <a:srgbClr val="000000"/>
                </a:solidFill>
                <a:latin typeface="+mn-lt"/>
                <a:ea typeface="+mn-ea"/>
              </a:rPr>
              <a:t>E9000 </a:t>
            </a:r>
            <a:r>
              <a:rPr lang="zh-CN" altLang="zh-CN" sz="1400" dirty="0">
                <a:solidFill>
                  <a:srgbClr val="000000"/>
                </a:solidFill>
                <a:latin typeface="+mn-lt"/>
                <a:ea typeface="+mn-ea"/>
              </a:rPr>
              <a:t>刀片服务器的机框管理功能，采用</a:t>
            </a:r>
            <a:r>
              <a:rPr lang="en-US" altLang="zh-CN" sz="1400" dirty="0">
                <a:solidFill>
                  <a:srgbClr val="000000"/>
                </a:solidFill>
                <a:latin typeface="+mn-lt"/>
                <a:ea typeface="+mn-ea"/>
              </a:rPr>
              <a:t>IPMI v2.0</a:t>
            </a:r>
            <a:r>
              <a:rPr lang="zh-CN" altLang="zh-CN" sz="1400" dirty="0">
                <a:solidFill>
                  <a:srgbClr val="000000"/>
                </a:solidFill>
                <a:latin typeface="+mn-lt"/>
                <a:ea typeface="+mn-ea"/>
              </a:rPr>
              <a:t>规范，提供远程开关机、复位、日志、硬件监控、</a:t>
            </a:r>
            <a:r>
              <a:rPr lang="en-US" altLang="zh-CN" sz="1400" dirty="0">
                <a:solidFill>
                  <a:srgbClr val="000000"/>
                </a:solidFill>
                <a:latin typeface="+mn-lt"/>
                <a:ea typeface="+mn-ea"/>
              </a:rPr>
              <a:t>SOL</a:t>
            </a:r>
            <a:r>
              <a:rPr lang="zh-CN" altLang="zh-CN" sz="1400" dirty="0">
                <a:solidFill>
                  <a:srgbClr val="000000"/>
                </a:solidFill>
                <a:latin typeface="+mn-lt"/>
                <a:ea typeface="+mn-ea"/>
              </a:rPr>
              <a:t>、</a:t>
            </a:r>
            <a:r>
              <a:rPr lang="en-US" altLang="zh-CN" sz="1400" dirty="0">
                <a:solidFill>
                  <a:srgbClr val="000000"/>
                </a:solidFill>
                <a:latin typeface="+mn-lt"/>
                <a:ea typeface="+mn-ea"/>
              </a:rPr>
              <a:t>KVM Over IP</a:t>
            </a:r>
            <a:r>
              <a:rPr lang="zh-CN" altLang="zh-CN" sz="1400" dirty="0">
                <a:solidFill>
                  <a:srgbClr val="000000"/>
                </a:solidFill>
                <a:latin typeface="+mn-lt"/>
                <a:ea typeface="+mn-ea"/>
              </a:rPr>
              <a:t>、虚拟媒体以及风扇监控、电源监控等管理功能</a:t>
            </a:r>
            <a:r>
              <a:rPr lang="zh-CN" altLang="en-US" sz="1400" dirty="0">
                <a:solidFill>
                  <a:srgbClr val="000000"/>
                </a:solidFill>
                <a:latin typeface="+mn-lt"/>
                <a:ea typeface="+mn-ea"/>
              </a:rPr>
              <a:t>，支持</a:t>
            </a:r>
            <a:r>
              <a:rPr lang="en-US" altLang="zh-CN" sz="1400" dirty="0">
                <a:solidFill>
                  <a:srgbClr val="000000"/>
                </a:solidFill>
                <a:latin typeface="+mn-lt"/>
                <a:ea typeface="+mn-ea"/>
              </a:rPr>
              <a:t>1+1</a:t>
            </a:r>
            <a:r>
              <a:rPr lang="zh-CN" altLang="en-US" sz="1400" dirty="0">
                <a:solidFill>
                  <a:srgbClr val="000000"/>
                </a:solidFill>
                <a:latin typeface="+mn-lt"/>
                <a:ea typeface="+mn-ea"/>
              </a:rPr>
              <a:t>冗余</a:t>
            </a:r>
            <a:endParaRPr lang="en-US" altLang="zh-CN" sz="1400" dirty="0">
              <a:solidFill>
                <a:srgbClr val="000000"/>
              </a:solidFill>
              <a:latin typeface="+mn-lt"/>
              <a:ea typeface="+mn-ea"/>
            </a:endParaRPr>
          </a:p>
          <a:p>
            <a:pPr marL="228600" indent="-228600">
              <a:lnSpc>
                <a:spcPct val="150000"/>
              </a:lnSpc>
              <a:buFont typeface="Arial" panose="020B0604020202020204" pitchFamily="34" charset="0"/>
              <a:buChar char="•"/>
              <a:defRPr/>
            </a:pPr>
            <a:r>
              <a:rPr lang="zh-CN" altLang="en-US" sz="1400" dirty="0">
                <a:solidFill>
                  <a:srgbClr val="000000"/>
                </a:solidFill>
                <a:latin typeface="+mn-lt"/>
                <a:ea typeface="+mn-ea"/>
              </a:rPr>
              <a:t>提供本地</a:t>
            </a:r>
            <a:r>
              <a:rPr lang="en-US" altLang="zh-CN" sz="1400" dirty="0">
                <a:solidFill>
                  <a:srgbClr val="000000"/>
                </a:solidFill>
                <a:latin typeface="+mn-lt"/>
                <a:ea typeface="+mn-ea"/>
              </a:rPr>
              <a:t>KVM</a:t>
            </a:r>
            <a:r>
              <a:rPr lang="zh-CN" altLang="en-US" sz="1400" dirty="0">
                <a:solidFill>
                  <a:srgbClr val="000000"/>
                </a:solidFill>
                <a:latin typeface="+mn-lt"/>
                <a:ea typeface="+mn-ea"/>
              </a:rPr>
              <a:t>接口进行服务器管理</a:t>
            </a:r>
            <a:endParaRPr lang="zh-CN" altLang="zh-CN" sz="1400" dirty="0">
              <a:solidFill>
                <a:srgbClr val="000000"/>
              </a:solidFill>
              <a:latin typeface="+mn-lt"/>
              <a:ea typeface="+mn-ea"/>
            </a:endParaRPr>
          </a:p>
        </p:txBody>
      </p:sp>
      <p:sp>
        <p:nvSpPr>
          <p:cNvPr id="69" name="矩形 68"/>
          <p:cNvSpPr/>
          <p:nvPr/>
        </p:nvSpPr>
        <p:spPr bwMode="auto">
          <a:xfrm>
            <a:off x="879475" y="4237038"/>
            <a:ext cx="7893050" cy="24130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5609" name="Text Box 19"/>
          <p:cNvSpPr txBox="1">
            <a:spLocks noChangeArrowheads="1"/>
          </p:cNvSpPr>
          <p:nvPr/>
        </p:nvSpPr>
        <p:spPr bwMode="auto">
          <a:xfrm>
            <a:off x="3533775" y="4265613"/>
            <a:ext cx="2438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defRPr/>
            </a:pPr>
            <a:r>
              <a:rPr lang="en-US" altLang="zh-CN" sz="1400" dirty="0" smtClean="0">
                <a:latin typeface="+mn-lt"/>
                <a:ea typeface="+mn-ea"/>
                <a:cs typeface="Arial" panose="020B0604020202020204" pitchFamily="34" charset="0"/>
              </a:rPr>
              <a:t>MM910</a:t>
            </a:r>
            <a:r>
              <a:rPr lang="zh-CN" altLang="en-US" sz="1400" dirty="0" smtClean="0">
                <a:latin typeface="+mn-lt"/>
                <a:ea typeface="+mn-ea"/>
                <a:cs typeface="Arial" panose="020B0604020202020204" pitchFamily="34" charset="0"/>
              </a:rPr>
              <a:t>管理模块说明</a:t>
            </a:r>
            <a:endParaRPr lang="en-US" altLang="zh-CN" sz="1400" dirty="0" smtClean="0">
              <a:latin typeface="+mn-lt"/>
              <a:ea typeface="+mn-ea"/>
              <a:cs typeface="Arial" panose="020B0604020202020204" pitchFamily="34" charset="0"/>
            </a:endParaRPr>
          </a:p>
        </p:txBody>
      </p:sp>
      <p:grpSp>
        <p:nvGrpSpPr>
          <p:cNvPr id="27658" name="组合 90"/>
          <p:cNvGrpSpPr/>
          <p:nvPr/>
        </p:nvGrpSpPr>
        <p:grpSpPr bwMode="auto">
          <a:xfrm>
            <a:off x="2267744" y="2268538"/>
            <a:ext cx="4895056" cy="1581150"/>
            <a:chOff x="2238463" y="1679072"/>
            <a:chExt cx="4895762" cy="1423330"/>
          </a:xfrm>
        </p:grpSpPr>
        <p:pic>
          <p:nvPicPr>
            <p:cNvPr id="27660" name="Picture 3" descr="D:\HCC 2012\OSCA照片-祝智处理\SMMA\SMMA大图.jpg"/>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4089860" y="613457"/>
              <a:ext cx="1017428" cy="337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12"/>
            <p:cNvSpPr txBox="1">
              <a:spLocks noChangeArrowheads="1"/>
            </p:cNvSpPr>
            <p:nvPr/>
          </p:nvSpPr>
          <p:spPr bwMode="auto">
            <a:xfrm>
              <a:off x="3012480" y="2908052"/>
              <a:ext cx="1081244" cy="194350"/>
            </a:xfrm>
            <a:prstGeom prst="rect">
              <a:avLst/>
            </a:prstGeom>
            <a:noFill/>
            <a:ln w="9525">
              <a:noFill/>
              <a:miter lim="800000"/>
            </a:ln>
          </p:spPr>
          <p:txBody>
            <a:bodyPr lIns="85862" tIns="42931" rIns="85862" bIns="42931"/>
            <a:lstStyle/>
            <a:p>
              <a:pPr algn="just" defTabSz="783590">
                <a:defRPr/>
              </a:pPr>
              <a:r>
                <a:rPr lang="en-US" altLang="zh-CN" sz="1400" dirty="0">
                  <a:solidFill>
                    <a:srgbClr val="000000"/>
                  </a:solidFill>
                  <a:latin typeface="+mn-lt"/>
                  <a:ea typeface="+mn-ea"/>
                  <a:cs typeface="Mangal" panose="02040503050203030202" pitchFamily="2"/>
                </a:rPr>
                <a:t>GE </a:t>
              </a:r>
              <a:r>
                <a:rPr lang="zh-CN" altLang="en-US" sz="1400" dirty="0">
                  <a:solidFill>
                    <a:srgbClr val="000000"/>
                  </a:solidFill>
                  <a:latin typeface="+mn-lt"/>
                  <a:ea typeface="+mn-ea"/>
                  <a:cs typeface="Mangal" panose="02040503050203030202" pitchFamily="2"/>
                </a:rPr>
                <a:t>管理口</a:t>
              </a:r>
              <a:endParaRPr lang="zh-CN" altLang="en-US" sz="1400" dirty="0">
                <a:solidFill>
                  <a:srgbClr val="000000"/>
                </a:solidFill>
                <a:latin typeface="+mn-lt"/>
                <a:ea typeface="+mn-ea"/>
                <a:cs typeface="Mangal" panose="02040503050203030202" pitchFamily="2"/>
              </a:endParaRPr>
            </a:p>
          </p:txBody>
        </p:sp>
        <p:sp>
          <p:nvSpPr>
            <p:cNvPr id="54" name="Text Box 12"/>
            <p:cNvSpPr txBox="1">
              <a:spLocks noChangeArrowheads="1"/>
            </p:cNvSpPr>
            <p:nvPr/>
          </p:nvSpPr>
          <p:spPr bwMode="auto">
            <a:xfrm>
              <a:off x="2633013" y="1679072"/>
              <a:ext cx="519187" cy="235792"/>
            </a:xfrm>
            <a:prstGeom prst="rect">
              <a:avLst/>
            </a:prstGeom>
            <a:noFill/>
            <a:ln w="9525">
              <a:noFill/>
              <a:miter lim="800000"/>
            </a:ln>
          </p:spPr>
          <p:txBody>
            <a:bodyPr lIns="85862" tIns="42931" rIns="85862" bIns="42931"/>
            <a:lstStyle/>
            <a:p>
              <a:pPr algn="ctr" defTabSz="783590">
                <a:defRPr/>
              </a:pPr>
              <a:r>
                <a:rPr lang="en-US" altLang="zh-CN" sz="1400" dirty="0">
                  <a:solidFill>
                    <a:srgbClr val="000000"/>
                  </a:solidFill>
                  <a:latin typeface="+mn-lt"/>
                  <a:ea typeface="+mn-ea"/>
                  <a:cs typeface="Mangal" panose="02040503050203030202" pitchFamily="2"/>
                </a:rPr>
                <a:t>CPU</a:t>
              </a:r>
              <a:endParaRPr lang="zh-CN" altLang="en-US" sz="1400" dirty="0">
                <a:solidFill>
                  <a:srgbClr val="000000"/>
                </a:solidFill>
                <a:latin typeface="+mn-lt"/>
                <a:ea typeface="+mn-ea"/>
                <a:cs typeface="Mangal" panose="02040503050203030202" pitchFamily="2"/>
              </a:endParaRPr>
            </a:p>
          </p:txBody>
        </p:sp>
        <p:sp>
          <p:nvSpPr>
            <p:cNvPr id="56" name="Text Box 12"/>
            <p:cNvSpPr txBox="1">
              <a:spLocks noChangeArrowheads="1"/>
            </p:cNvSpPr>
            <p:nvPr/>
          </p:nvSpPr>
          <p:spPr bwMode="auto">
            <a:xfrm>
              <a:off x="2238463" y="2715130"/>
              <a:ext cx="1079656" cy="242938"/>
            </a:xfrm>
            <a:prstGeom prst="rect">
              <a:avLst/>
            </a:prstGeom>
            <a:noFill/>
            <a:ln w="9525">
              <a:noFill/>
              <a:miter lim="800000"/>
            </a:ln>
          </p:spPr>
          <p:txBody>
            <a:bodyPr lIns="85862" tIns="42931" rIns="85862" bIns="42931"/>
            <a:lstStyle/>
            <a:p>
              <a:pPr algn="just" defTabSz="783590">
                <a:defRPr/>
              </a:pPr>
              <a:r>
                <a:rPr lang="zh-CN" altLang="en-US" sz="1400" dirty="0">
                  <a:solidFill>
                    <a:srgbClr val="000000"/>
                  </a:solidFill>
                  <a:latin typeface="+mn-lt"/>
                  <a:ea typeface="+mn-ea"/>
                  <a:cs typeface="Mangal" panose="02040503050203030202" pitchFamily="2"/>
                </a:rPr>
                <a:t>串口管理口</a:t>
              </a:r>
              <a:endParaRPr lang="zh-CN" altLang="en-US" sz="1400" dirty="0">
                <a:solidFill>
                  <a:srgbClr val="000000"/>
                </a:solidFill>
                <a:latin typeface="+mn-lt"/>
                <a:ea typeface="+mn-ea"/>
                <a:cs typeface="Mangal" panose="02040503050203030202" pitchFamily="2"/>
              </a:endParaRPr>
            </a:p>
          </p:txBody>
        </p:sp>
        <p:sp>
          <p:nvSpPr>
            <p:cNvPr id="60" name="Text Box 12"/>
            <p:cNvSpPr txBox="1">
              <a:spLocks noChangeArrowheads="1"/>
            </p:cNvSpPr>
            <p:nvPr/>
          </p:nvSpPr>
          <p:spPr bwMode="auto">
            <a:xfrm>
              <a:off x="5819585" y="2693695"/>
              <a:ext cx="1314640" cy="221502"/>
            </a:xfrm>
            <a:prstGeom prst="rect">
              <a:avLst/>
            </a:prstGeom>
            <a:noFill/>
            <a:ln w="9525">
              <a:noFill/>
              <a:miter lim="800000"/>
            </a:ln>
          </p:spPr>
          <p:txBody>
            <a:bodyPr lIns="85862" tIns="42931" rIns="85862" bIns="42931"/>
            <a:lstStyle/>
            <a:p>
              <a:pPr algn="just" defTabSz="783590">
                <a:defRPr/>
              </a:pPr>
              <a:r>
                <a:rPr lang="zh-CN" altLang="en-US" sz="1400" dirty="0">
                  <a:solidFill>
                    <a:srgbClr val="000000"/>
                  </a:solidFill>
                  <a:latin typeface="+mn-lt"/>
                  <a:ea typeface="+mn-ea"/>
                  <a:cs typeface="Mangal" panose="02040503050203030202" pitchFamily="2"/>
                </a:rPr>
                <a:t>本地</a:t>
              </a:r>
              <a:r>
                <a:rPr lang="en-US" altLang="zh-CN" sz="1400" dirty="0">
                  <a:solidFill>
                    <a:srgbClr val="000000"/>
                  </a:solidFill>
                  <a:latin typeface="+mn-lt"/>
                  <a:ea typeface="+mn-ea"/>
                  <a:cs typeface="Mangal" panose="02040503050203030202" pitchFamily="2"/>
                </a:rPr>
                <a:t>KVM</a:t>
              </a:r>
              <a:r>
                <a:rPr lang="zh-CN" altLang="en-US" sz="1400" dirty="0">
                  <a:solidFill>
                    <a:srgbClr val="000000"/>
                  </a:solidFill>
                  <a:latin typeface="+mn-lt"/>
                  <a:ea typeface="+mn-ea"/>
                  <a:cs typeface="Mangal" panose="02040503050203030202" pitchFamily="2"/>
                </a:rPr>
                <a:t>接口</a:t>
              </a:r>
              <a:endParaRPr lang="zh-CN" altLang="en-US" sz="1400" dirty="0">
                <a:solidFill>
                  <a:srgbClr val="000000"/>
                </a:solidFill>
                <a:latin typeface="+mn-lt"/>
                <a:ea typeface="+mn-ea"/>
                <a:cs typeface="Mangal" panose="02040503050203030202" pitchFamily="2"/>
              </a:endParaRPr>
            </a:p>
          </p:txBody>
        </p:sp>
        <p:cxnSp>
          <p:nvCxnSpPr>
            <p:cNvPr id="63" name="直接连接符 62"/>
            <p:cNvCxnSpPr/>
            <p:nvPr/>
          </p:nvCxnSpPr>
          <p:spPr bwMode="auto">
            <a:xfrm flipH="1" flipV="1">
              <a:off x="3152200" y="1790538"/>
              <a:ext cx="600162" cy="304386"/>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p:cNvCxnSpPr/>
            <p:nvPr/>
          </p:nvCxnSpPr>
          <p:spPr bwMode="auto">
            <a:xfrm flipH="1">
              <a:off x="3256990" y="2390737"/>
              <a:ext cx="638267" cy="418710"/>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p:nvPr/>
          </p:nvCxnSpPr>
          <p:spPr bwMode="auto">
            <a:xfrm flipH="1">
              <a:off x="3742835" y="2457902"/>
              <a:ext cx="819268" cy="514457"/>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连接符 87"/>
            <p:cNvCxnSpPr/>
            <p:nvPr/>
          </p:nvCxnSpPr>
          <p:spPr bwMode="auto">
            <a:xfrm flipH="1" flipV="1">
              <a:off x="5381372" y="2449327"/>
              <a:ext cx="466792" cy="274377"/>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611" name="标题 29"/>
          <p:cNvSpPr txBox="1"/>
          <p:nvPr/>
        </p:nvSpPr>
        <p:spPr bwMode="auto">
          <a:xfrm>
            <a:off x="250825" y="358775"/>
            <a:ext cx="608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en-US" altLang="zh-CN" smtClean="0"/>
              <a:t>E9000</a:t>
            </a:r>
            <a:r>
              <a:rPr lang="zh-CN" altLang="en-US" smtClean="0"/>
              <a:t>管理模块</a:t>
            </a:r>
            <a:endParaRPr lang="en-US" dirty="0"/>
          </a:p>
        </p:txBody>
      </p:sp>
    </p:spTree>
  </p:cSld>
  <p:clrMapOvr>
    <a:masterClrMapping/>
  </p:clrMapOvr>
  <p:transition advClick="0" advTm="8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2"/>
          <p:cNvSpPr txBox="1"/>
          <p:nvPr/>
        </p:nvSpPr>
        <p:spPr bwMode="auto">
          <a:xfrm>
            <a:off x="230188" y="980728"/>
            <a:ext cx="80581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endParaRPr lang="zh-CN" altLang="en-US" sz="1400" b="1" smtClean="0">
              <a:solidFill>
                <a:srgbClr val="C00000"/>
              </a:solidFill>
              <a:latin typeface="+mn-lt"/>
              <a:ea typeface="+mn-ea"/>
            </a:endParaRPr>
          </a:p>
        </p:txBody>
      </p:sp>
      <p:sp>
        <p:nvSpPr>
          <p:cNvPr id="27" name="矩形 26"/>
          <p:cNvSpPr/>
          <p:nvPr/>
        </p:nvSpPr>
        <p:spPr bwMode="auto">
          <a:xfrm>
            <a:off x="909638" y="1818928"/>
            <a:ext cx="8085137" cy="1260475"/>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1" name="矩形 20"/>
          <p:cNvSpPr/>
          <p:nvPr/>
        </p:nvSpPr>
        <p:spPr bwMode="auto">
          <a:xfrm>
            <a:off x="915988" y="3176972"/>
            <a:ext cx="8077200" cy="3024336"/>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177800" indent="-177800">
              <a:lnSpc>
                <a:spcPct val="150000"/>
              </a:lnSpc>
              <a:buFont typeface="Arial" panose="020B0604020202020204" pitchFamily="34" charset="0"/>
              <a:buChar char="•"/>
              <a:defRPr/>
            </a:pPr>
            <a:endParaRPr lang="zh-CN" altLang="en-US" sz="1400" dirty="0">
              <a:solidFill>
                <a:srgbClr val="000000"/>
              </a:solidFill>
              <a:latin typeface="+mn-lt"/>
              <a:ea typeface="+mn-ea"/>
              <a:cs typeface="Arial" panose="020B0604020202020204" pitchFamily="34" charset="0"/>
            </a:endParaRPr>
          </a:p>
        </p:txBody>
      </p:sp>
      <p:sp>
        <p:nvSpPr>
          <p:cNvPr id="27653" name="Text Box 70"/>
          <p:cNvSpPr>
            <a:spLocks noChangeArrowheads="1"/>
          </p:cNvSpPr>
          <p:nvPr/>
        </p:nvSpPr>
        <p:spPr bwMode="auto">
          <a:xfrm>
            <a:off x="361950" y="3176972"/>
            <a:ext cx="469900" cy="3024336"/>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spcBef>
                <a:spcPct val="50000"/>
              </a:spcBef>
              <a:defRPr/>
            </a:pPr>
            <a:r>
              <a:rPr lang="zh-CN" altLang="en-US" sz="1400" dirty="0" smtClean="0">
                <a:solidFill>
                  <a:srgbClr val="FFFFFF"/>
                </a:solidFill>
                <a:latin typeface="+mn-lt"/>
                <a:ea typeface="+mn-ea"/>
                <a:cs typeface="Arial" panose="020B0604020202020204" pitchFamily="34" charset="0"/>
              </a:rPr>
              <a:t>亮点</a:t>
            </a:r>
            <a:endParaRPr lang="en-US" altLang="zh-CN" sz="1400" dirty="0" smtClean="0">
              <a:solidFill>
                <a:srgbClr val="FFFFFF"/>
              </a:solidFill>
              <a:latin typeface="+mn-lt"/>
              <a:ea typeface="+mn-ea"/>
              <a:cs typeface="Arial" panose="020B0604020202020204" pitchFamily="34" charset="0"/>
            </a:endParaRPr>
          </a:p>
        </p:txBody>
      </p:sp>
      <p:sp>
        <p:nvSpPr>
          <p:cNvPr id="16" name="矩形 15"/>
          <p:cNvSpPr/>
          <p:nvPr/>
        </p:nvSpPr>
        <p:spPr bwMode="auto">
          <a:xfrm>
            <a:off x="909638" y="1304578"/>
            <a:ext cx="8085137" cy="247650"/>
          </a:xfrm>
          <a:prstGeom prst="rect">
            <a:avLst/>
          </a:prstGeom>
          <a:solidFill>
            <a:schemeClr val="bg1">
              <a:lumMod val="6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7655" name="Text Box 69"/>
          <p:cNvSpPr>
            <a:spLocks noChangeArrowheads="1"/>
          </p:cNvSpPr>
          <p:nvPr/>
        </p:nvSpPr>
        <p:spPr bwMode="auto">
          <a:xfrm>
            <a:off x="363538" y="1304578"/>
            <a:ext cx="468312" cy="1774825"/>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spcBef>
                <a:spcPct val="50000"/>
              </a:spcBef>
              <a:defRPr/>
            </a:pPr>
            <a:r>
              <a:rPr lang="zh-CN" altLang="en-US" sz="1400" dirty="0" smtClean="0">
                <a:solidFill>
                  <a:srgbClr val="FFFFFF"/>
                </a:solidFill>
                <a:latin typeface="+mn-lt"/>
                <a:ea typeface="+mn-ea"/>
                <a:cs typeface="Arial" panose="020B0604020202020204" pitchFamily="34" charset="0"/>
              </a:rPr>
              <a:t>计算节点</a:t>
            </a:r>
            <a:endParaRPr lang="en-US" altLang="zh-CN" sz="1400" dirty="0" smtClean="0">
              <a:solidFill>
                <a:srgbClr val="FFFFFF"/>
              </a:solidFill>
              <a:latin typeface="+mn-lt"/>
              <a:ea typeface="+mn-ea"/>
              <a:cs typeface="Arial" panose="020B0604020202020204" pitchFamily="34" charset="0"/>
            </a:endParaRPr>
          </a:p>
        </p:txBody>
      </p:sp>
      <p:sp>
        <p:nvSpPr>
          <p:cNvPr id="27656" name="文本框 85"/>
          <p:cNvSpPr txBox="1">
            <a:spLocks noChangeArrowheads="1"/>
          </p:cNvSpPr>
          <p:nvPr/>
        </p:nvSpPr>
        <p:spPr bwMode="auto">
          <a:xfrm>
            <a:off x="3998913" y="1358553"/>
            <a:ext cx="1516062"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tabLst>
                <a:tab pos="0" algn="l"/>
              </a:tabLst>
              <a:defRPr sz="1000">
                <a:solidFill>
                  <a:schemeClr val="tx1"/>
                </a:solidFill>
                <a:latin typeface="FrutigerNext LT Regular" pitchFamily="34" charset="0"/>
                <a:ea typeface="宋体" panose="02010600030101010101" pitchFamily="2" charset="-122"/>
              </a:defRPr>
            </a:lvl1pPr>
            <a:lvl2pPr marL="742950" indent="-285750" defTabSz="600075">
              <a:tabLst>
                <a:tab pos="0" algn="l"/>
              </a:tabLst>
              <a:defRPr sz="1000">
                <a:solidFill>
                  <a:schemeClr val="tx1"/>
                </a:solidFill>
                <a:latin typeface="FrutigerNext LT Regular" pitchFamily="34" charset="0"/>
                <a:ea typeface="宋体" panose="02010600030101010101" pitchFamily="2" charset="-122"/>
              </a:defRPr>
            </a:lvl2pPr>
            <a:lvl3pPr marL="1143000" indent="-228600" defTabSz="600075">
              <a:tabLst>
                <a:tab pos="0" algn="l"/>
              </a:tabLst>
              <a:defRPr sz="1000">
                <a:solidFill>
                  <a:schemeClr val="tx1"/>
                </a:solidFill>
                <a:latin typeface="FrutigerNext LT Regular" pitchFamily="34" charset="0"/>
                <a:ea typeface="宋体" panose="02010600030101010101" pitchFamily="2" charset="-122"/>
              </a:defRPr>
            </a:lvl3pPr>
            <a:lvl4pPr marL="1600200" indent="-228600" defTabSz="600075">
              <a:tabLst>
                <a:tab pos="0" algn="l"/>
              </a:tabLst>
              <a:defRPr sz="1000">
                <a:solidFill>
                  <a:schemeClr val="tx1"/>
                </a:solidFill>
                <a:latin typeface="FrutigerNext LT Regular" pitchFamily="34" charset="0"/>
                <a:ea typeface="宋体" panose="02010600030101010101" pitchFamily="2" charset="-122"/>
              </a:defRPr>
            </a:lvl4pPr>
            <a:lvl5pPr marL="2057400" indent="-228600" defTabSz="600075">
              <a:tabLst>
                <a:tab pos="0" algn="l"/>
              </a:tabLst>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9pPr>
          </a:lstStyle>
          <a:p>
            <a:pPr algn="ctr">
              <a:lnSpc>
                <a:spcPct val="80000"/>
              </a:lnSpc>
              <a:spcBef>
                <a:spcPct val="50000"/>
              </a:spcBef>
              <a:defRPr/>
            </a:pPr>
            <a:r>
              <a:rPr lang="zh-CN" altLang="en-US" sz="1400" b="1" smtClean="0">
                <a:solidFill>
                  <a:schemeClr val="bg1"/>
                </a:solidFill>
                <a:latin typeface="+mn-lt"/>
                <a:ea typeface="+mn-ea"/>
                <a:cs typeface="Arial" panose="020B0604020202020204" pitchFamily="34" charset="0"/>
              </a:rPr>
              <a:t>计算节点</a:t>
            </a:r>
            <a:endParaRPr lang="zh-CN" altLang="en-US" sz="1400" b="1" smtClean="0">
              <a:solidFill>
                <a:schemeClr val="bg1"/>
              </a:solidFill>
              <a:latin typeface="+mn-lt"/>
              <a:ea typeface="+mn-ea"/>
              <a:cs typeface="Arial" panose="020B0604020202020204" pitchFamily="34" charset="0"/>
            </a:endParaRPr>
          </a:p>
        </p:txBody>
      </p:sp>
      <p:sp>
        <p:nvSpPr>
          <p:cNvPr id="28" name="矩形 27"/>
          <p:cNvSpPr/>
          <p:nvPr/>
        </p:nvSpPr>
        <p:spPr bwMode="auto">
          <a:xfrm>
            <a:off x="909638" y="1542703"/>
            <a:ext cx="8085137" cy="244475"/>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7658" name="Text Box 19"/>
          <p:cNvSpPr txBox="1">
            <a:spLocks noChangeArrowheads="1"/>
          </p:cNvSpPr>
          <p:nvPr/>
        </p:nvSpPr>
        <p:spPr bwMode="auto">
          <a:xfrm>
            <a:off x="2566988" y="1583978"/>
            <a:ext cx="22463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en-US" altLang="zh-CN" sz="1200" b="1" dirty="0" smtClean="0">
                <a:solidFill>
                  <a:srgbClr val="C00000"/>
                </a:solidFill>
                <a:latin typeface="+mn-lt"/>
                <a:ea typeface="+mn-ea"/>
                <a:cs typeface="Arial" panose="020B0604020202020204" pitchFamily="34" charset="0"/>
              </a:rPr>
              <a:t>CH222</a:t>
            </a:r>
            <a:r>
              <a:rPr lang="zh-CN" altLang="en-US" sz="1200" b="1" dirty="0" smtClean="0">
                <a:solidFill>
                  <a:srgbClr val="C00000"/>
                </a:solidFill>
                <a:latin typeface="+mn-lt"/>
                <a:ea typeface="+mn-ea"/>
                <a:cs typeface="Arial" panose="020B0604020202020204" pitchFamily="34" charset="0"/>
              </a:rPr>
              <a:t>全宽存储扩展型计算节点</a:t>
            </a:r>
            <a:endParaRPr lang="zh-CN" altLang="en-US" sz="1200" dirty="0" smtClean="0">
              <a:solidFill>
                <a:srgbClr val="C00000"/>
              </a:solidFill>
              <a:latin typeface="+mn-lt"/>
              <a:ea typeface="+mn-ea"/>
              <a:cs typeface="Arial" panose="020B0604020202020204" pitchFamily="34" charset="0"/>
            </a:endParaRPr>
          </a:p>
        </p:txBody>
      </p:sp>
      <p:sp>
        <p:nvSpPr>
          <p:cNvPr id="27659" name="Text Box 19"/>
          <p:cNvSpPr txBox="1">
            <a:spLocks noChangeArrowheads="1"/>
          </p:cNvSpPr>
          <p:nvPr/>
        </p:nvSpPr>
        <p:spPr bwMode="auto">
          <a:xfrm>
            <a:off x="5038725" y="1583978"/>
            <a:ext cx="15128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en-US" altLang="zh-CN" sz="1200" b="1" dirty="0" smtClean="0">
                <a:solidFill>
                  <a:srgbClr val="C00000"/>
                </a:solidFill>
                <a:latin typeface="+mn-lt"/>
                <a:ea typeface="+mn-ea"/>
                <a:cs typeface="Arial" panose="020B0604020202020204" pitchFamily="34" charset="0"/>
              </a:rPr>
              <a:t>CH240</a:t>
            </a:r>
            <a:r>
              <a:rPr lang="zh-CN" altLang="en-US" sz="1200" b="1" dirty="0" smtClean="0">
                <a:solidFill>
                  <a:srgbClr val="C00000"/>
                </a:solidFill>
                <a:latin typeface="+mn-lt"/>
                <a:ea typeface="+mn-ea"/>
                <a:cs typeface="Arial" panose="020B0604020202020204" pitchFamily="34" charset="0"/>
              </a:rPr>
              <a:t>全宽计算节点</a:t>
            </a:r>
            <a:endParaRPr lang="zh-CN" altLang="en-US" sz="1200" dirty="0" smtClean="0">
              <a:solidFill>
                <a:srgbClr val="C00000"/>
              </a:solidFill>
              <a:latin typeface="+mn-lt"/>
              <a:ea typeface="+mn-ea"/>
              <a:cs typeface="Arial" panose="020B0604020202020204" pitchFamily="34" charset="0"/>
            </a:endParaRPr>
          </a:p>
        </p:txBody>
      </p:sp>
      <p:sp>
        <p:nvSpPr>
          <p:cNvPr id="27660" name="Rectangle 1"/>
          <p:cNvSpPr>
            <a:spLocks noChangeArrowheads="1"/>
          </p:cNvSpPr>
          <p:nvPr/>
        </p:nvSpPr>
        <p:spPr bwMode="auto">
          <a:xfrm>
            <a:off x="915988" y="1536353"/>
            <a:ext cx="1579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en-US" altLang="zh-CN" sz="1200" b="1" dirty="0" smtClean="0">
                <a:solidFill>
                  <a:srgbClr val="C00000"/>
                </a:solidFill>
                <a:latin typeface="+mn-lt"/>
                <a:ea typeface="+mn-ea"/>
                <a:cs typeface="Arial" panose="020B0604020202020204" pitchFamily="34" charset="0"/>
              </a:rPr>
              <a:t>CH121</a:t>
            </a:r>
            <a:r>
              <a:rPr lang="zh-CN" altLang="en-US" sz="1200" b="1" dirty="0" smtClean="0">
                <a:solidFill>
                  <a:srgbClr val="C00000"/>
                </a:solidFill>
                <a:latin typeface="+mn-lt"/>
                <a:ea typeface="+mn-ea"/>
                <a:cs typeface="Arial" panose="020B0604020202020204" pitchFamily="34" charset="0"/>
              </a:rPr>
              <a:t>半宽计算节点</a:t>
            </a:r>
            <a:endParaRPr lang="zh-CN" altLang="en-US" sz="1200" dirty="0" smtClean="0">
              <a:solidFill>
                <a:srgbClr val="C00000"/>
              </a:solidFill>
              <a:latin typeface="+mn-lt"/>
              <a:ea typeface="+mn-ea"/>
              <a:cs typeface="Arial" panose="020B0604020202020204" pitchFamily="34" charset="0"/>
            </a:endParaRPr>
          </a:p>
        </p:txBody>
      </p:sp>
      <p:sp>
        <p:nvSpPr>
          <p:cNvPr id="27661" name="矩形 82"/>
          <p:cNvSpPr>
            <a:spLocks noChangeArrowheads="1"/>
          </p:cNvSpPr>
          <p:nvPr/>
        </p:nvSpPr>
        <p:spPr bwMode="auto">
          <a:xfrm>
            <a:off x="871538" y="3184847"/>
            <a:ext cx="1695450" cy="220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超强性能：</a:t>
            </a:r>
            <a:r>
              <a:rPr lang="zh-CN" altLang="en-US" sz="1400" dirty="0" smtClean="0">
                <a:solidFill>
                  <a:srgbClr val="000000"/>
                </a:solidFill>
                <a:latin typeface="+mn-lt"/>
                <a:ea typeface="+mn-ea"/>
                <a:cs typeface="Arial" panose="020B0604020202020204" pitchFamily="34" charset="0"/>
              </a:rPr>
              <a:t>最大支持</a:t>
            </a:r>
            <a:r>
              <a:rPr lang="en-US" altLang="zh-CN" sz="1400" dirty="0" smtClean="0">
                <a:solidFill>
                  <a:srgbClr val="000000"/>
                </a:solidFill>
                <a:latin typeface="+mn-lt"/>
                <a:ea typeface="+mn-ea"/>
                <a:cs typeface="Arial" panose="020B0604020202020204" pitchFamily="34" charset="0"/>
              </a:rPr>
              <a:t>2</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8</a:t>
            </a:r>
            <a:r>
              <a:rPr lang="zh-CN" altLang="en-US" sz="1400" dirty="0" smtClean="0">
                <a:solidFill>
                  <a:srgbClr val="000000"/>
                </a:solidFill>
                <a:latin typeface="+mn-lt"/>
                <a:ea typeface="+mn-ea"/>
                <a:cs typeface="Arial" panose="020B0604020202020204" pitchFamily="34" charset="0"/>
              </a:rPr>
              <a:t>核 </a:t>
            </a:r>
            <a:r>
              <a:rPr lang="en-US" altLang="zh-CN" sz="1400" dirty="0" smtClean="0">
                <a:solidFill>
                  <a:srgbClr val="000000"/>
                </a:solidFill>
                <a:latin typeface="+mn-lt"/>
                <a:ea typeface="+mn-ea"/>
                <a:cs typeface="Arial" panose="020B0604020202020204" pitchFamily="34" charset="0"/>
              </a:rPr>
              <a:t>E5-2690 CPU</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超量内存：</a:t>
            </a:r>
            <a:r>
              <a:rPr lang="zh-CN" altLang="en-US" sz="1400" dirty="0" smtClean="0">
                <a:solidFill>
                  <a:srgbClr val="000000"/>
                </a:solidFill>
                <a:latin typeface="+mn-lt"/>
                <a:ea typeface="+mn-ea"/>
                <a:cs typeface="Arial" panose="020B0604020202020204" pitchFamily="34" charset="0"/>
              </a:rPr>
              <a:t>支持</a:t>
            </a:r>
            <a:r>
              <a:rPr lang="en-US" altLang="zh-CN" sz="1400" dirty="0" smtClean="0">
                <a:solidFill>
                  <a:srgbClr val="000000"/>
                </a:solidFill>
                <a:latin typeface="+mn-lt"/>
                <a:ea typeface="+mn-ea"/>
                <a:cs typeface="Arial" panose="020B0604020202020204" pitchFamily="34" charset="0"/>
              </a:rPr>
              <a:t>24</a:t>
            </a:r>
            <a:r>
              <a:rPr lang="zh-CN" altLang="en-US" sz="1400" dirty="0" smtClean="0">
                <a:solidFill>
                  <a:srgbClr val="000000"/>
                </a:solidFill>
                <a:latin typeface="+mn-lt"/>
                <a:ea typeface="+mn-ea"/>
                <a:cs typeface="Arial" panose="020B0604020202020204" pitchFamily="34" charset="0"/>
              </a:rPr>
              <a:t>根</a:t>
            </a:r>
            <a:r>
              <a:rPr lang="en-US" altLang="zh-CN" sz="1400" dirty="0" smtClean="0">
                <a:solidFill>
                  <a:srgbClr val="000000"/>
                </a:solidFill>
                <a:latin typeface="+mn-lt"/>
                <a:ea typeface="+mn-ea"/>
                <a:cs typeface="Arial" panose="020B0604020202020204" pitchFamily="34" charset="0"/>
              </a:rPr>
              <a:t>1.5</a:t>
            </a:r>
            <a:r>
              <a:rPr lang="zh-CN" altLang="en-US" sz="1400" dirty="0" smtClean="0">
                <a:solidFill>
                  <a:srgbClr val="000000"/>
                </a:solidFill>
                <a:latin typeface="+mn-lt"/>
                <a:ea typeface="+mn-ea"/>
                <a:cs typeface="Arial" panose="020B0604020202020204" pitchFamily="34" charset="0"/>
              </a:rPr>
              <a:t>倍高内存，最大内存容量</a:t>
            </a:r>
            <a:r>
              <a:rPr lang="en-US" altLang="zh-CN" sz="1400" dirty="0" smtClean="0">
                <a:solidFill>
                  <a:srgbClr val="000000"/>
                </a:solidFill>
                <a:latin typeface="+mn-lt"/>
                <a:ea typeface="+mn-ea"/>
                <a:cs typeface="Arial" panose="020B0604020202020204" pitchFamily="34" charset="0"/>
              </a:rPr>
              <a:t>768GB</a:t>
            </a:r>
            <a:endParaRPr lang="en-US" altLang="zh-CN" sz="1400" dirty="0" smtClean="0">
              <a:solidFill>
                <a:srgbClr val="000000"/>
              </a:solidFill>
              <a:latin typeface="+mn-lt"/>
              <a:ea typeface="+mn-ea"/>
              <a:cs typeface="Arial" panose="020B0604020202020204" pitchFamily="34" charset="0"/>
            </a:endParaRPr>
          </a:p>
        </p:txBody>
      </p:sp>
      <p:sp>
        <p:nvSpPr>
          <p:cNvPr id="27662" name="矩形 82"/>
          <p:cNvSpPr>
            <a:spLocks noChangeArrowheads="1"/>
          </p:cNvSpPr>
          <p:nvPr/>
        </p:nvSpPr>
        <p:spPr bwMode="auto">
          <a:xfrm>
            <a:off x="2627784" y="3184847"/>
            <a:ext cx="1909762"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超量内存</a:t>
            </a:r>
            <a:r>
              <a:rPr lang="zh-CN" altLang="en-US" sz="1400" dirty="0" smtClean="0">
                <a:solidFill>
                  <a:srgbClr val="000000"/>
                </a:solidFill>
                <a:latin typeface="+mn-lt"/>
                <a:ea typeface="+mn-ea"/>
                <a:cs typeface="Arial" panose="020B0604020202020204" pitchFamily="34" charset="0"/>
              </a:rPr>
              <a:t>：最多支持</a:t>
            </a:r>
            <a:r>
              <a:rPr lang="en-US" altLang="zh-CN" sz="1400" dirty="0" smtClean="0">
                <a:solidFill>
                  <a:srgbClr val="000000"/>
                </a:solidFill>
                <a:latin typeface="+mn-lt"/>
                <a:ea typeface="+mn-ea"/>
                <a:cs typeface="Arial" panose="020B0604020202020204" pitchFamily="34" charset="0"/>
              </a:rPr>
              <a:t>24</a:t>
            </a:r>
            <a:r>
              <a:rPr lang="zh-CN" altLang="en-US" sz="1400" dirty="0" smtClean="0">
                <a:solidFill>
                  <a:srgbClr val="000000"/>
                </a:solidFill>
                <a:latin typeface="+mn-lt"/>
                <a:ea typeface="+mn-ea"/>
                <a:cs typeface="Arial" panose="020B0604020202020204" pitchFamily="34" charset="0"/>
              </a:rPr>
              <a:t>根</a:t>
            </a:r>
            <a:r>
              <a:rPr lang="en-US" altLang="zh-CN" sz="1400" dirty="0" smtClean="0">
                <a:solidFill>
                  <a:srgbClr val="000000"/>
                </a:solidFill>
                <a:latin typeface="+mn-lt"/>
                <a:ea typeface="+mn-ea"/>
                <a:cs typeface="Arial" panose="020B0604020202020204" pitchFamily="34" charset="0"/>
              </a:rPr>
              <a:t>1.5</a:t>
            </a:r>
            <a:r>
              <a:rPr lang="zh-CN" altLang="en-US" sz="1400" dirty="0" smtClean="0">
                <a:solidFill>
                  <a:srgbClr val="000000"/>
                </a:solidFill>
                <a:latin typeface="+mn-lt"/>
                <a:ea typeface="+mn-ea"/>
                <a:cs typeface="Arial" panose="020B0604020202020204" pitchFamily="34" charset="0"/>
              </a:rPr>
              <a:t>倍高内存，最大内存容量</a:t>
            </a:r>
            <a:r>
              <a:rPr lang="en-US" altLang="zh-CN" sz="1400" dirty="0" smtClean="0">
                <a:solidFill>
                  <a:srgbClr val="000000"/>
                </a:solidFill>
                <a:latin typeface="+mn-lt"/>
                <a:ea typeface="+mn-ea"/>
                <a:cs typeface="Arial" panose="020B0604020202020204" pitchFamily="34" charset="0"/>
              </a:rPr>
              <a:t>768GB</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超大存储：</a:t>
            </a:r>
            <a:r>
              <a:rPr lang="zh-CN" altLang="en-US" sz="1400" dirty="0" smtClean="0">
                <a:solidFill>
                  <a:srgbClr val="000000"/>
                </a:solidFill>
                <a:latin typeface="+mn-lt"/>
                <a:ea typeface="+mn-ea"/>
                <a:cs typeface="Arial" panose="020B0604020202020204" pitchFamily="34" charset="0"/>
              </a:rPr>
              <a:t>最多可配置</a:t>
            </a:r>
            <a:r>
              <a:rPr lang="en-US" altLang="zh-CN" sz="1400" dirty="0" smtClean="0">
                <a:solidFill>
                  <a:srgbClr val="000000"/>
                </a:solidFill>
                <a:latin typeface="+mn-lt"/>
                <a:ea typeface="+mn-ea"/>
                <a:cs typeface="Arial" panose="020B0604020202020204" pitchFamily="34" charset="0"/>
              </a:rPr>
              <a:t>15</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2.5</a:t>
            </a:r>
            <a:r>
              <a:rPr lang="zh-CN" altLang="en-US" sz="1400" dirty="0" smtClean="0">
                <a:solidFill>
                  <a:srgbClr val="000000"/>
                </a:solidFill>
                <a:latin typeface="+mn-lt"/>
                <a:ea typeface="+mn-ea"/>
                <a:cs typeface="Arial" panose="020B0604020202020204" pitchFamily="34" charset="0"/>
              </a:rPr>
              <a:t>寸硬盘，非常适合大数据处理和分布式计算</a:t>
            </a:r>
            <a:endParaRPr lang="en-US" altLang="zh-CN" sz="1400" b="1" dirty="0" smtClean="0">
              <a:solidFill>
                <a:srgbClr val="000000"/>
              </a:solidFill>
              <a:latin typeface="+mn-lt"/>
              <a:ea typeface="+mn-ea"/>
              <a:cs typeface="Arial" panose="020B0604020202020204" pitchFamily="34" charset="0"/>
            </a:endParaRPr>
          </a:p>
        </p:txBody>
      </p:sp>
      <p:sp>
        <p:nvSpPr>
          <p:cNvPr id="27663" name="矩形 82"/>
          <p:cNvSpPr>
            <a:spLocks noChangeArrowheads="1"/>
          </p:cNvSpPr>
          <p:nvPr/>
        </p:nvSpPr>
        <p:spPr bwMode="auto">
          <a:xfrm>
            <a:off x="4680012" y="3184847"/>
            <a:ext cx="1978025"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超强性能：</a:t>
            </a:r>
            <a:r>
              <a:rPr lang="zh-CN" altLang="en-US" sz="1400" dirty="0" smtClean="0">
                <a:solidFill>
                  <a:srgbClr val="000000"/>
                </a:solidFill>
                <a:latin typeface="+mn-lt"/>
                <a:ea typeface="+mn-ea"/>
                <a:cs typeface="Arial" panose="020B0604020202020204" pitchFamily="34" charset="0"/>
              </a:rPr>
              <a:t>最大支持</a:t>
            </a:r>
            <a:r>
              <a:rPr lang="en-US" altLang="zh-CN" sz="1400" dirty="0" smtClean="0">
                <a:solidFill>
                  <a:srgbClr val="000000"/>
                </a:solidFill>
                <a:latin typeface="+mn-lt"/>
                <a:ea typeface="+mn-ea"/>
                <a:cs typeface="Arial" panose="020B0604020202020204" pitchFamily="34" charset="0"/>
              </a:rPr>
              <a:t>4</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E5-4600</a:t>
            </a:r>
            <a:r>
              <a:rPr lang="zh-CN" altLang="en-US" sz="1400" dirty="0" smtClean="0">
                <a:solidFill>
                  <a:srgbClr val="000000"/>
                </a:solidFill>
                <a:latin typeface="+mn-lt"/>
                <a:ea typeface="+mn-ea"/>
                <a:cs typeface="Arial" panose="020B0604020202020204" pitchFamily="34" charset="0"/>
              </a:rPr>
              <a:t>系列</a:t>
            </a:r>
            <a:r>
              <a:rPr lang="en-US" altLang="zh-CN" sz="1400" dirty="0" smtClean="0">
                <a:solidFill>
                  <a:srgbClr val="000000"/>
                </a:solidFill>
                <a:latin typeface="+mn-lt"/>
                <a:ea typeface="+mn-ea"/>
                <a:cs typeface="Arial" panose="020B0604020202020204" pitchFamily="34" charset="0"/>
              </a:rPr>
              <a:t>CPU</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超量内存</a:t>
            </a:r>
            <a:r>
              <a:rPr lang="zh-CN" altLang="en-US" sz="1400" dirty="0" smtClean="0">
                <a:solidFill>
                  <a:srgbClr val="000000"/>
                </a:solidFill>
                <a:latin typeface="+mn-lt"/>
                <a:ea typeface="+mn-ea"/>
                <a:cs typeface="Arial" panose="020B0604020202020204" pitchFamily="34" charset="0"/>
              </a:rPr>
              <a:t>：支持</a:t>
            </a:r>
            <a:r>
              <a:rPr lang="en-US" altLang="zh-CN" sz="1400" dirty="0" smtClean="0">
                <a:solidFill>
                  <a:srgbClr val="000000"/>
                </a:solidFill>
                <a:latin typeface="+mn-lt"/>
                <a:ea typeface="+mn-ea"/>
                <a:cs typeface="Arial" panose="020B0604020202020204" pitchFamily="34" charset="0"/>
              </a:rPr>
              <a:t>48</a:t>
            </a:r>
            <a:r>
              <a:rPr lang="zh-CN" altLang="en-US" sz="1400" dirty="0" smtClean="0">
                <a:solidFill>
                  <a:srgbClr val="000000"/>
                </a:solidFill>
                <a:latin typeface="+mn-lt"/>
                <a:ea typeface="+mn-ea"/>
                <a:cs typeface="Arial" panose="020B0604020202020204" pitchFamily="34" charset="0"/>
              </a:rPr>
              <a:t>根</a:t>
            </a:r>
            <a:r>
              <a:rPr lang="en-US" altLang="zh-CN" sz="1400" dirty="0" smtClean="0">
                <a:solidFill>
                  <a:srgbClr val="000000"/>
                </a:solidFill>
                <a:latin typeface="+mn-lt"/>
                <a:ea typeface="+mn-ea"/>
                <a:cs typeface="Arial" panose="020B0604020202020204" pitchFamily="34" charset="0"/>
              </a:rPr>
              <a:t>1.5</a:t>
            </a:r>
            <a:r>
              <a:rPr lang="zh-CN" altLang="en-US" sz="1400" dirty="0" smtClean="0">
                <a:solidFill>
                  <a:srgbClr val="000000"/>
                </a:solidFill>
                <a:latin typeface="+mn-lt"/>
                <a:ea typeface="+mn-ea"/>
                <a:cs typeface="Arial" panose="020B0604020202020204" pitchFamily="34" charset="0"/>
              </a:rPr>
              <a:t>倍高内存，最大内存容量</a:t>
            </a:r>
            <a:r>
              <a:rPr lang="en-US" altLang="zh-CN" sz="1400" dirty="0" smtClean="0">
                <a:solidFill>
                  <a:srgbClr val="000000"/>
                </a:solidFill>
                <a:latin typeface="+mn-lt"/>
                <a:ea typeface="+mn-ea"/>
                <a:cs typeface="Arial" panose="020B0604020202020204" pitchFamily="34" charset="0"/>
              </a:rPr>
              <a:t>1.5TB</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超大存储：</a:t>
            </a:r>
            <a:r>
              <a:rPr lang="zh-CN" altLang="en-US" sz="1400" dirty="0" smtClean="0">
                <a:solidFill>
                  <a:srgbClr val="000000"/>
                </a:solidFill>
                <a:latin typeface="+mn-lt"/>
                <a:ea typeface="+mn-ea"/>
                <a:cs typeface="Arial" panose="020B0604020202020204" pitchFamily="34" charset="0"/>
              </a:rPr>
              <a:t>最多可配置</a:t>
            </a:r>
            <a:r>
              <a:rPr lang="en-US" altLang="zh-CN" sz="1400" dirty="0" smtClean="0">
                <a:solidFill>
                  <a:srgbClr val="000000"/>
                </a:solidFill>
                <a:latin typeface="+mn-lt"/>
                <a:ea typeface="+mn-ea"/>
                <a:cs typeface="Arial" panose="020B0604020202020204" pitchFamily="34" charset="0"/>
              </a:rPr>
              <a:t>8</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2.5</a:t>
            </a:r>
            <a:r>
              <a:rPr lang="zh-CN" altLang="en-US" sz="1400" dirty="0" smtClean="0">
                <a:solidFill>
                  <a:srgbClr val="000000"/>
                </a:solidFill>
                <a:latin typeface="+mn-lt"/>
                <a:ea typeface="+mn-ea"/>
                <a:cs typeface="Arial" panose="020B0604020202020204" pitchFamily="34" charset="0"/>
              </a:rPr>
              <a:t>寸硬盘，适合对性能和容量均要求较高的数据库应用</a:t>
            </a:r>
            <a:endParaRPr lang="en-US" altLang="zh-CN" sz="1400" dirty="0" smtClean="0">
              <a:solidFill>
                <a:srgbClr val="000000"/>
              </a:solidFill>
              <a:latin typeface="+mn-lt"/>
              <a:ea typeface="+mn-ea"/>
              <a:cs typeface="Arial" panose="020B0604020202020204" pitchFamily="34" charset="0"/>
            </a:endParaRPr>
          </a:p>
        </p:txBody>
      </p:sp>
      <p:pic>
        <p:nvPicPr>
          <p:cNvPr id="29712" name="Picture 3" descr="E:\E9000\七大件\照片\01 Blades(刀片)\012 CH12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52500" y="1945928"/>
            <a:ext cx="15795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2" descr="E:\E9000\七大件\照片\01 Blades(刀片)\032 CH22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1138" y="1930053"/>
            <a:ext cx="18494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Picture 2" descr="E:\E9000\七大件\照片\01 Blades(刀片)\042 CH2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950" y="1907828"/>
            <a:ext cx="18319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5" name="图片 24" descr="IMG_0026.JP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5463" y="1895128"/>
            <a:ext cx="19970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矩形 82"/>
          <p:cNvSpPr>
            <a:spLocks noChangeArrowheads="1"/>
          </p:cNvSpPr>
          <p:nvPr/>
        </p:nvSpPr>
        <p:spPr bwMode="auto">
          <a:xfrm>
            <a:off x="6732240" y="3184847"/>
            <a:ext cx="21859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超强性能：</a:t>
            </a:r>
            <a:r>
              <a:rPr lang="zh-CN" altLang="en-US" sz="1400" dirty="0" smtClean="0">
                <a:solidFill>
                  <a:srgbClr val="000000"/>
                </a:solidFill>
                <a:latin typeface="+mn-lt"/>
                <a:ea typeface="+mn-ea"/>
                <a:cs typeface="Arial" panose="020B0604020202020204" pitchFamily="34" charset="0"/>
              </a:rPr>
              <a:t>最大支持</a:t>
            </a:r>
            <a:r>
              <a:rPr lang="en-US" altLang="zh-CN" sz="1400" dirty="0" smtClean="0">
                <a:solidFill>
                  <a:srgbClr val="000000"/>
                </a:solidFill>
                <a:latin typeface="+mn-lt"/>
                <a:ea typeface="+mn-ea"/>
                <a:cs typeface="Arial" panose="020B0604020202020204" pitchFamily="34" charset="0"/>
              </a:rPr>
              <a:t>4</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E7-4800</a:t>
            </a:r>
            <a:r>
              <a:rPr lang="zh-CN" altLang="en-US" sz="1400" dirty="0" smtClean="0">
                <a:solidFill>
                  <a:srgbClr val="000000"/>
                </a:solidFill>
                <a:latin typeface="+mn-lt"/>
                <a:ea typeface="+mn-ea"/>
                <a:cs typeface="Arial" panose="020B0604020202020204" pitchFamily="34" charset="0"/>
              </a:rPr>
              <a:t>系列</a:t>
            </a:r>
            <a:r>
              <a:rPr lang="en-US" altLang="zh-CN" sz="1400" dirty="0" smtClean="0">
                <a:solidFill>
                  <a:srgbClr val="000000"/>
                </a:solidFill>
                <a:latin typeface="+mn-lt"/>
                <a:ea typeface="+mn-ea"/>
                <a:cs typeface="Arial" panose="020B0604020202020204" pitchFamily="34" charset="0"/>
              </a:rPr>
              <a:t>CPU</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超量内存</a:t>
            </a:r>
            <a:r>
              <a:rPr lang="zh-CN" altLang="en-US" sz="1400" dirty="0" smtClean="0">
                <a:solidFill>
                  <a:srgbClr val="000000"/>
                </a:solidFill>
                <a:latin typeface="+mn-lt"/>
                <a:ea typeface="+mn-ea"/>
                <a:cs typeface="Arial" panose="020B0604020202020204" pitchFamily="34" charset="0"/>
              </a:rPr>
              <a:t>：支持</a:t>
            </a:r>
            <a:r>
              <a:rPr lang="en-US" altLang="zh-CN" sz="1400" dirty="0" smtClean="0">
                <a:solidFill>
                  <a:srgbClr val="000000"/>
                </a:solidFill>
                <a:latin typeface="+mn-lt"/>
                <a:ea typeface="+mn-ea"/>
                <a:cs typeface="Arial" panose="020B0604020202020204" pitchFamily="34" charset="0"/>
              </a:rPr>
              <a:t>32</a:t>
            </a:r>
            <a:r>
              <a:rPr lang="zh-CN" altLang="en-US" sz="1400" dirty="0" smtClean="0">
                <a:solidFill>
                  <a:srgbClr val="000000"/>
                </a:solidFill>
                <a:latin typeface="+mn-lt"/>
                <a:ea typeface="+mn-ea"/>
                <a:cs typeface="Arial" panose="020B0604020202020204" pitchFamily="34" charset="0"/>
              </a:rPr>
              <a:t>根</a:t>
            </a:r>
            <a:r>
              <a:rPr lang="en-US" altLang="zh-CN" sz="1400" dirty="0" smtClean="0">
                <a:solidFill>
                  <a:srgbClr val="000000"/>
                </a:solidFill>
                <a:latin typeface="+mn-lt"/>
                <a:ea typeface="+mn-ea"/>
                <a:cs typeface="Arial" panose="020B0604020202020204" pitchFamily="34" charset="0"/>
              </a:rPr>
              <a:t>1.5</a:t>
            </a:r>
            <a:r>
              <a:rPr lang="zh-CN" altLang="en-US" sz="1400" dirty="0" smtClean="0">
                <a:solidFill>
                  <a:srgbClr val="000000"/>
                </a:solidFill>
                <a:latin typeface="+mn-lt"/>
                <a:ea typeface="+mn-ea"/>
                <a:cs typeface="Arial" panose="020B0604020202020204" pitchFamily="34" charset="0"/>
              </a:rPr>
              <a:t>倍高内存，最大内存容量</a:t>
            </a:r>
            <a:r>
              <a:rPr lang="en-US" altLang="zh-CN" sz="1400" dirty="0" smtClean="0">
                <a:solidFill>
                  <a:srgbClr val="000000"/>
                </a:solidFill>
                <a:latin typeface="+mn-lt"/>
                <a:ea typeface="+mn-ea"/>
                <a:cs typeface="Arial" panose="020B0604020202020204" pitchFamily="34" charset="0"/>
              </a:rPr>
              <a:t>1TB</a:t>
            </a:r>
            <a:endParaRPr lang="en-US" altLang="zh-CN" sz="1400" dirty="0" smtClean="0">
              <a:solidFill>
                <a:srgbClr val="000000"/>
              </a:solidFill>
              <a:latin typeface="+mn-lt"/>
              <a:ea typeface="+mn-ea"/>
              <a:cs typeface="Arial" panose="020B0604020202020204" pitchFamily="34" charset="0"/>
            </a:endParaRPr>
          </a:p>
          <a:p>
            <a:pPr>
              <a:lnSpc>
                <a:spcPct val="140000"/>
              </a:lnSpc>
              <a:buFont typeface="Arial" panose="020B0604020202020204" pitchFamily="34" charset="0"/>
              <a:buChar char="•"/>
              <a:defRPr/>
            </a:pPr>
            <a:r>
              <a:rPr lang="zh-CN" altLang="en-US" sz="1400" b="1" dirty="0" smtClean="0">
                <a:solidFill>
                  <a:srgbClr val="000000"/>
                </a:solidFill>
                <a:latin typeface="+mn-lt"/>
                <a:ea typeface="+mn-ea"/>
                <a:cs typeface="Arial" panose="020B0604020202020204" pitchFamily="34" charset="0"/>
              </a:rPr>
              <a:t>超大存储：</a:t>
            </a:r>
            <a:r>
              <a:rPr lang="zh-CN" altLang="en-US" sz="1400" dirty="0" smtClean="0">
                <a:solidFill>
                  <a:srgbClr val="000000"/>
                </a:solidFill>
                <a:latin typeface="+mn-lt"/>
                <a:ea typeface="+mn-ea"/>
                <a:cs typeface="Arial" panose="020B0604020202020204" pitchFamily="34" charset="0"/>
              </a:rPr>
              <a:t>最多可配置</a:t>
            </a:r>
            <a:r>
              <a:rPr lang="en-US" altLang="zh-CN" sz="1400" dirty="0" smtClean="0">
                <a:solidFill>
                  <a:srgbClr val="000000"/>
                </a:solidFill>
                <a:latin typeface="+mn-lt"/>
                <a:ea typeface="+mn-ea"/>
                <a:cs typeface="Arial" panose="020B0604020202020204" pitchFamily="34" charset="0"/>
              </a:rPr>
              <a:t>8</a:t>
            </a:r>
            <a:r>
              <a:rPr lang="zh-CN" altLang="en-US" sz="1400" dirty="0" smtClean="0">
                <a:solidFill>
                  <a:srgbClr val="000000"/>
                </a:solidFill>
                <a:latin typeface="+mn-lt"/>
                <a:ea typeface="+mn-ea"/>
                <a:cs typeface="Arial" panose="020B0604020202020204" pitchFamily="34" charset="0"/>
              </a:rPr>
              <a:t>个</a:t>
            </a:r>
            <a:r>
              <a:rPr lang="en-US" altLang="zh-CN" sz="1400" dirty="0" smtClean="0">
                <a:solidFill>
                  <a:srgbClr val="000000"/>
                </a:solidFill>
                <a:latin typeface="+mn-lt"/>
                <a:ea typeface="+mn-ea"/>
                <a:cs typeface="Arial" panose="020B0604020202020204" pitchFamily="34" charset="0"/>
              </a:rPr>
              <a:t>2.5</a:t>
            </a:r>
            <a:r>
              <a:rPr lang="zh-CN" altLang="en-US" sz="1400" dirty="0" smtClean="0">
                <a:solidFill>
                  <a:srgbClr val="000000"/>
                </a:solidFill>
                <a:latin typeface="+mn-lt"/>
                <a:ea typeface="+mn-ea"/>
                <a:cs typeface="Arial" panose="020B0604020202020204" pitchFamily="34" charset="0"/>
              </a:rPr>
              <a:t>寸硬盘，最大硬盘容量</a:t>
            </a:r>
            <a:r>
              <a:rPr lang="en-US" altLang="zh-CN" sz="1400" dirty="0" smtClean="0">
                <a:solidFill>
                  <a:srgbClr val="000000"/>
                </a:solidFill>
                <a:latin typeface="+mn-lt"/>
                <a:ea typeface="+mn-ea"/>
                <a:cs typeface="Arial" panose="020B0604020202020204" pitchFamily="34" charset="0"/>
              </a:rPr>
              <a:t>8T</a:t>
            </a:r>
            <a:r>
              <a:rPr lang="zh-CN" altLang="en-US" sz="1400" dirty="0" smtClean="0">
                <a:solidFill>
                  <a:srgbClr val="000000"/>
                </a:solidFill>
                <a:latin typeface="+mn-lt"/>
                <a:ea typeface="+mn-ea"/>
                <a:cs typeface="Arial" panose="020B0604020202020204" pitchFamily="34" charset="0"/>
              </a:rPr>
              <a:t>，适合对性能和容量均要求较高的数据库应用</a:t>
            </a:r>
            <a:endParaRPr lang="zh-CN" altLang="en-US" sz="1400" dirty="0" smtClean="0">
              <a:solidFill>
                <a:srgbClr val="000000"/>
              </a:solidFill>
              <a:latin typeface="+mn-lt"/>
              <a:ea typeface="+mn-ea"/>
              <a:cs typeface="Arial" panose="020B0604020202020204" pitchFamily="34" charset="0"/>
            </a:endParaRPr>
          </a:p>
        </p:txBody>
      </p:sp>
      <p:cxnSp>
        <p:nvCxnSpPr>
          <p:cNvPr id="29717" name="Straight Connector 79"/>
          <p:cNvCxnSpPr>
            <a:cxnSpLocks noChangeShapeType="1"/>
          </p:cNvCxnSpPr>
          <p:nvPr/>
        </p:nvCxnSpPr>
        <p:spPr bwMode="auto">
          <a:xfrm>
            <a:off x="2606675" y="3265872"/>
            <a:ext cx="0" cy="166052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cxnSp>
        <p:nvCxnSpPr>
          <p:cNvPr id="29718" name="Straight Connector 79"/>
          <p:cNvCxnSpPr>
            <a:cxnSpLocks noChangeShapeType="1"/>
          </p:cNvCxnSpPr>
          <p:nvPr/>
        </p:nvCxnSpPr>
        <p:spPr bwMode="auto">
          <a:xfrm>
            <a:off x="4684713" y="3284922"/>
            <a:ext cx="0" cy="166052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cxnSp>
        <p:nvCxnSpPr>
          <p:cNvPr id="29719" name="Straight Connector 79"/>
          <p:cNvCxnSpPr>
            <a:cxnSpLocks noChangeShapeType="1"/>
          </p:cNvCxnSpPr>
          <p:nvPr/>
        </p:nvCxnSpPr>
        <p:spPr bwMode="auto">
          <a:xfrm>
            <a:off x="6761163" y="3348422"/>
            <a:ext cx="0" cy="166052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sp>
        <p:nvSpPr>
          <p:cNvPr id="27672" name="Text Box 19"/>
          <p:cNvSpPr txBox="1">
            <a:spLocks noChangeArrowheads="1"/>
          </p:cNvSpPr>
          <p:nvPr/>
        </p:nvSpPr>
        <p:spPr bwMode="auto">
          <a:xfrm>
            <a:off x="7150100" y="1583978"/>
            <a:ext cx="14906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en-US" altLang="zh-CN" sz="1200" b="1" dirty="0" smtClean="0">
                <a:solidFill>
                  <a:srgbClr val="C00000"/>
                </a:solidFill>
                <a:latin typeface="+mn-lt"/>
                <a:ea typeface="+mn-ea"/>
                <a:cs typeface="Arial" panose="020B0604020202020204" pitchFamily="34" charset="0"/>
              </a:rPr>
              <a:t>CH242</a:t>
            </a:r>
            <a:r>
              <a:rPr lang="zh-CN" altLang="en-US" sz="1200" b="1" dirty="0" smtClean="0">
                <a:solidFill>
                  <a:srgbClr val="C00000"/>
                </a:solidFill>
                <a:latin typeface="+mn-lt"/>
                <a:ea typeface="+mn-ea"/>
                <a:cs typeface="Arial" panose="020B0604020202020204" pitchFamily="34" charset="0"/>
              </a:rPr>
              <a:t>全宽计算节点</a:t>
            </a:r>
            <a:endParaRPr lang="zh-CN" altLang="en-US" sz="1200" dirty="0" smtClean="0">
              <a:solidFill>
                <a:srgbClr val="C00000"/>
              </a:solidFill>
              <a:latin typeface="+mn-lt"/>
              <a:ea typeface="+mn-ea"/>
              <a:cs typeface="Arial" panose="020B0604020202020204" pitchFamily="34" charset="0"/>
            </a:endParaRPr>
          </a:p>
        </p:txBody>
      </p:sp>
      <p:sp>
        <p:nvSpPr>
          <p:cNvPr id="27673" name="标题 29"/>
          <p:cNvSpPr txBox="1"/>
          <p:nvPr/>
        </p:nvSpPr>
        <p:spPr bwMode="auto">
          <a:xfrm>
            <a:off x="250825" y="358775"/>
            <a:ext cx="37480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cxnSp>
        <p:nvCxnSpPr>
          <p:cNvPr id="29722" name="Straight Connector 79"/>
          <p:cNvCxnSpPr>
            <a:cxnSpLocks noChangeShapeType="1"/>
          </p:cNvCxnSpPr>
          <p:nvPr/>
        </p:nvCxnSpPr>
        <p:spPr bwMode="auto">
          <a:xfrm>
            <a:off x="2603500" y="1917353"/>
            <a:ext cx="0" cy="100647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cxnSp>
        <p:nvCxnSpPr>
          <p:cNvPr id="29723" name="Straight Connector 79"/>
          <p:cNvCxnSpPr>
            <a:cxnSpLocks noChangeShapeType="1"/>
          </p:cNvCxnSpPr>
          <p:nvPr/>
        </p:nvCxnSpPr>
        <p:spPr bwMode="auto">
          <a:xfrm>
            <a:off x="4683125" y="1895128"/>
            <a:ext cx="0" cy="100647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cxnSp>
        <p:nvCxnSpPr>
          <p:cNvPr id="29724" name="Straight Connector 79"/>
          <p:cNvCxnSpPr>
            <a:cxnSpLocks noChangeShapeType="1"/>
          </p:cNvCxnSpPr>
          <p:nvPr/>
        </p:nvCxnSpPr>
        <p:spPr bwMode="auto">
          <a:xfrm>
            <a:off x="6748463" y="1879253"/>
            <a:ext cx="0" cy="1006475"/>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sp>
        <p:nvSpPr>
          <p:cNvPr id="4" name="Title 3"/>
          <p:cNvSpPr>
            <a:spLocks noGrp="1"/>
          </p:cNvSpPr>
          <p:nvPr>
            <p:ph type="title"/>
          </p:nvPr>
        </p:nvSpPr>
        <p:spPr/>
        <p:txBody>
          <a:bodyPr/>
          <a:lstStyle/>
          <a:p>
            <a:r>
              <a:rPr lang="en-US" altLang="zh-CN" smtClean="0"/>
              <a:t>E9000</a:t>
            </a:r>
            <a:r>
              <a:rPr lang="zh-CN" altLang="en-US" smtClean="0"/>
              <a:t>计算节点</a:t>
            </a:r>
            <a:endParaRPr lang="en-US" dirty="0"/>
          </a:p>
        </p:txBody>
      </p:sp>
    </p:spTree>
  </p:cSld>
  <p:clrMapOvr>
    <a:masterClrMapping/>
  </p:clrMapOvr>
  <p:transition advClick="0" advTm="8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bwMode="auto">
          <a:xfrm>
            <a:off x="898525" y="2025650"/>
            <a:ext cx="7913688" cy="2630488"/>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1" name="矩形 20"/>
          <p:cNvSpPr/>
          <p:nvPr/>
        </p:nvSpPr>
        <p:spPr bwMode="auto">
          <a:xfrm>
            <a:off x="904875" y="4805363"/>
            <a:ext cx="7905750" cy="1119187"/>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228600" indent="-228600">
              <a:lnSpc>
                <a:spcPct val="150000"/>
              </a:lnSpc>
              <a:buFont typeface="Arial" panose="020B0604020202020204" pitchFamily="34" charset="0"/>
              <a:buChar char="•"/>
              <a:defRPr/>
            </a:pPr>
            <a:r>
              <a:rPr lang="zh-CN" altLang="en-US" sz="1600" dirty="0">
                <a:latin typeface="+mn-lt"/>
                <a:ea typeface="+mn-ea"/>
              </a:rPr>
              <a:t>支持数据中心</a:t>
            </a:r>
            <a:r>
              <a:rPr lang="en-US" altLang="zh-CN" sz="1600" dirty="0">
                <a:latin typeface="+mn-lt"/>
                <a:ea typeface="+mn-ea"/>
              </a:rPr>
              <a:t>TRILL</a:t>
            </a:r>
            <a:r>
              <a:rPr lang="zh-CN" altLang="en-US" sz="1600" dirty="0">
                <a:latin typeface="+mn-lt"/>
                <a:ea typeface="+mn-ea"/>
              </a:rPr>
              <a:t>大二层网络</a:t>
            </a:r>
            <a:endParaRPr lang="en-US" altLang="zh-CN" sz="1600" dirty="0">
              <a:latin typeface="+mn-lt"/>
              <a:ea typeface="+mn-ea"/>
            </a:endParaRPr>
          </a:p>
          <a:p>
            <a:pPr marL="228600" indent="-228600">
              <a:lnSpc>
                <a:spcPct val="150000"/>
              </a:lnSpc>
              <a:buFont typeface="Arial" panose="020B0604020202020204" pitchFamily="34" charset="0"/>
              <a:buChar char="•"/>
              <a:defRPr/>
            </a:pPr>
            <a:r>
              <a:rPr lang="zh-CN" altLang="en-US" sz="1600" dirty="0">
                <a:latin typeface="+mn-lt"/>
                <a:ea typeface="+mn-ea"/>
              </a:rPr>
              <a:t>支持</a:t>
            </a:r>
            <a:r>
              <a:rPr lang="en-US" altLang="zh-CN" sz="1600" dirty="0">
                <a:latin typeface="+mn-lt"/>
                <a:ea typeface="+mn-ea"/>
              </a:rPr>
              <a:t>DCB </a:t>
            </a:r>
            <a:r>
              <a:rPr lang="zh-CN" altLang="en-US" sz="1600" dirty="0">
                <a:latin typeface="+mn-lt"/>
                <a:ea typeface="+mn-ea"/>
              </a:rPr>
              <a:t>无丢包以太网，轻松承载</a:t>
            </a:r>
            <a:r>
              <a:rPr lang="en-US" altLang="zh-CN" sz="1600" dirty="0" err="1">
                <a:latin typeface="+mn-lt"/>
                <a:ea typeface="+mn-ea"/>
              </a:rPr>
              <a:t>FCoE</a:t>
            </a:r>
            <a:r>
              <a:rPr lang="zh-CN" altLang="en-US" sz="1600" dirty="0">
                <a:latin typeface="+mn-lt"/>
                <a:ea typeface="+mn-ea"/>
              </a:rPr>
              <a:t>和</a:t>
            </a:r>
            <a:r>
              <a:rPr lang="en-US" altLang="zh-CN" sz="1600" dirty="0" err="1">
                <a:latin typeface="+mn-lt"/>
                <a:ea typeface="+mn-ea"/>
              </a:rPr>
              <a:t>iSCSI</a:t>
            </a:r>
            <a:endParaRPr lang="en-US" altLang="zh-CN" sz="1600" dirty="0">
              <a:latin typeface="+mn-lt"/>
              <a:ea typeface="+mn-ea"/>
            </a:endParaRPr>
          </a:p>
          <a:p>
            <a:pPr marL="228600" indent="-228600">
              <a:lnSpc>
                <a:spcPct val="150000"/>
              </a:lnSpc>
              <a:buFont typeface="Arial" panose="020B0604020202020204" pitchFamily="34" charset="0"/>
              <a:buChar char="•"/>
              <a:defRPr/>
            </a:pPr>
            <a:r>
              <a:rPr lang="zh-CN" altLang="en-US" sz="1600" dirty="0">
                <a:latin typeface="+mn-lt"/>
                <a:ea typeface="+mn-ea"/>
              </a:rPr>
              <a:t>网络融合，支持</a:t>
            </a:r>
            <a:r>
              <a:rPr lang="en-US" altLang="zh-CN" sz="1600" dirty="0">
                <a:latin typeface="+mn-lt"/>
                <a:ea typeface="+mn-ea"/>
              </a:rPr>
              <a:t>Virtual Path </a:t>
            </a:r>
            <a:r>
              <a:rPr lang="zh-CN" altLang="en-US" sz="1600" dirty="0">
                <a:latin typeface="+mn-lt"/>
                <a:ea typeface="+mn-ea"/>
              </a:rPr>
              <a:t>特性，灵活配置</a:t>
            </a:r>
            <a:r>
              <a:rPr lang="en-US" altLang="zh-CN" sz="1600" dirty="0">
                <a:latin typeface="+mn-lt"/>
                <a:ea typeface="+mn-ea"/>
              </a:rPr>
              <a:t>Ethernet</a:t>
            </a:r>
            <a:r>
              <a:rPr lang="zh-CN" altLang="en-US" sz="1600" dirty="0">
                <a:latin typeface="+mn-lt"/>
                <a:ea typeface="+mn-ea"/>
              </a:rPr>
              <a:t>和</a:t>
            </a:r>
            <a:r>
              <a:rPr lang="en-US" altLang="zh-CN" sz="1600" dirty="0">
                <a:latin typeface="+mn-lt"/>
                <a:ea typeface="+mn-ea"/>
              </a:rPr>
              <a:t>FC</a:t>
            </a:r>
            <a:endParaRPr lang="en-US" altLang="zh-CN" sz="1600" dirty="0">
              <a:latin typeface="+mn-lt"/>
              <a:ea typeface="+mn-ea"/>
            </a:endParaRPr>
          </a:p>
        </p:txBody>
      </p:sp>
      <p:sp>
        <p:nvSpPr>
          <p:cNvPr id="29700" name="Text Box 70"/>
          <p:cNvSpPr>
            <a:spLocks noChangeArrowheads="1"/>
          </p:cNvSpPr>
          <p:nvPr/>
        </p:nvSpPr>
        <p:spPr bwMode="auto">
          <a:xfrm>
            <a:off x="361950" y="4806950"/>
            <a:ext cx="460375" cy="1117600"/>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spcBef>
                <a:spcPct val="50000"/>
              </a:spcBef>
              <a:defRPr/>
            </a:pPr>
            <a:r>
              <a:rPr lang="zh-CN" altLang="en-US" sz="1400" dirty="0" smtClean="0">
                <a:solidFill>
                  <a:srgbClr val="FFFFFF"/>
                </a:solidFill>
                <a:latin typeface="+mn-lt"/>
                <a:ea typeface="+mn-ea"/>
                <a:cs typeface="Arial" panose="020B0604020202020204" pitchFamily="34" charset="0"/>
              </a:rPr>
              <a:t>亮点</a:t>
            </a:r>
            <a:endParaRPr lang="en-US" altLang="zh-CN" sz="1400" dirty="0" smtClean="0">
              <a:solidFill>
                <a:srgbClr val="FFFFFF"/>
              </a:solidFill>
              <a:latin typeface="+mn-lt"/>
              <a:ea typeface="+mn-ea"/>
              <a:cs typeface="Arial" panose="020B0604020202020204" pitchFamily="34" charset="0"/>
            </a:endParaRPr>
          </a:p>
        </p:txBody>
      </p:sp>
      <p:sp>
        <p:nvSpPr>
          <p:cNvPr id="16" name="矩形 15"/>
          <p:cNvSpPr/>
          <p:nvPr/>
        </p:nvSpPr>
        <p:spPr bwMode="auto">
          <a:xfrm>
            <a:off x="898525" y="1547813"/>
            <a:ext cx="7913688" cy="241300"/>
          </a:xfrm>
          <a:prstGeom prst="rect">
            <a:avLst/>
          </a:prstGeom>
          <a:solidFill>
            <a:schemeClr val="bg1">
              <a:lumMod val="6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29702" name="Text Box 69"/>
          <p:cNvSpPr>
            <a:spLocks noChangeArrowheads="1"/>
          </p:cNvSpPr>
          <p:nvPr/>
        </p:nvSpPr>
        <p:spPr bwMode="auto">
          <a:xfrm>
            <a:off x="361950" y="1544638"/>
            <a:ext cx="458788" cy="3111500"/>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spcBef>
                <a:spcPct val="50000"/>
              </a:spcBef>
              <a:defRPr/>
            </a:pPr>
            <a:r>
              <a:rPr lang="zh-CN" altLang="en-US" sz="1400" dirty="0" smtClean="0">
                <a:solidFill>
                  <a:srgbClr val="FFFFFF"/>
                </a:solidFill>
                <a:latin typeface="+mn-lt"/>
                <a:ea typeface="+mn-ea"/>
                <a:cs typeface="Arial" panose="020B0604020202020204" pitchFamily="34" charset="0"/>
              </a:rPr>
              <a:t>交换模块</a:t>
            </a:r>
            <a:endParaRPr lang="en-US" altLang="zh-CN" sz="1400" dirty="0" smtClean="0">
              <a:solidFill>
                <a:srgbClr val="FFFFFF"/>
              </a:solidFill>
              <a:latin typeface="+mn-lt"/>
              <a:ea typeface="+mn-ea"/>
              <a:cs typeface="Arial" panose="020B0604020202020204" pitchFamily="34" charset="0"/>
            </a:endParaRPr>
          </a:p>
        </p:txBody>
      </p:sp>
      <p:sp>
        <p:nvSpPr>
          <p:cNvPr id="29703" name="文本框 85"/>
          <p:cNvSpPr txBox="1">
            <a:spLocks noChangeArrowheads="1"/>
          </p:cNvSpPr>
          <p:nvPr/>
        </p:nvSpPr>
        <p:spPr bwMode="auto">
          <a:xfrm>
            <a:off x="3922713" y="1600200"/>
            <a:ext cx="1484312"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tabLst>
                <a:tab pos="0" algn="l"/>
              </a:tabLst>
              <a:defRPr sz="1000">
                <a:solidFill>
                  <a:schemeClr val="tx1"/>
                </a:solidFill>
                <a:latin typeface="FrutigerNext LT Regular" pitchFamily="34" charset="0"/>
                <a:ea typeface="宋体" panose="02010600030101010101" pitchFamily="2" charset="-122"/>
              </a:defRPr>
            </a:lvl1pPr>
            <a:lvl2pPr marL="742950" indent="-285750" defTabSz="600075">
              <a:tabLst>
                <a:tab pos="0" algn="l"/>
              </a:tabLst>
              <a:defRPr sz="1000">
                <a:solidFill>
                  <a:schemeClr val="tx1"/>
                </a:solidFill>
                <a:latin typeface="FrutigerNext LT Regular" pitchFamily="34" charset="0"/>
                <a:ea typeface="宋体" panose="02010600030101010101" pitchFamily="2" charset="-122"/>
              </a:defRPr>
            </a:lvl2pPr>
            <a:lvl3pPr marL="1143000" indent="-228600" defTabSz="600075">
              <a:tabLst>
                <a:tab pos="0" algn="l"/>
              </a:tabLst>
              <a:defRPr sz="1000">
                <a:solidFill>
                  <a:schemeClr val="tx1"/>
                </a:solidFill>
                <a:latin typeface="FrutigerNext LT Regular" pitchFamily="34" charset="0"/>
                <a:ea typeface="宋体" panose="02010600030101010101" pitchFamily="2" charset="-122"/>
              </a:defRPr>
            </a:lvl3pPr>
            <a:lvl4pPr marL="1600200" indent="-228600" defTabSz="600075">
              <a:tabLst>
                <a:tab pos="0" algn="l"/>
              </a:tabLst>
              <a:defRPr sz="1000">
                <a:solidFill>
                  <a:schemeClr val="tx1"/>
                </a:solidFill>
                <a:latin typeface="FrutigerNext LT Regular" pitchFamily="34" charset="0"/>
                <a:ea typeface="宋体" panose="02010600030101010101" pitchFamily="2" charset="-122"/>
              </a:defRPr>
            </a:lvl4pPr>
            <a:lvl5pPr marL="2057400" indent="-228600" defTabSz="600075">
              <a:tabLst>
                <a:tab pos="0" algn="l"/>
              </a:tabLst>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tabLst>
                <a:tab pos="0" algn="l"/>
              </a:tabLst>
              <a:defRPr sz="1000">
                <a:solidFill>
                  <a:schemeClr val="tx1"/>
                </a:solidFill>
                <a:latin typeface="FrutigerNext LT Regular" pitchFamily="34" charset="0"/>
                <a:ea typeface="宋体" panose="02010600030101010101" pitchFamily="2" charset="-122"/>
              </a:defRPr>
            </a:lvl9pPr>
          </a:lstStyle>
          <a:p>
            <a:pPr algn="ctr">
              <a:lnSpc>
                <a:spcPct val="80000"/>
              </a:lnSpc>
              <a:spcBef>
                <a:spcPct val="50000"/>
              </a:spcBef>
              <a:defRPr/>
            </a:pPr>
            <a:r>
              <a:rPr lang="zh-CN" altLang="en-US" sz="1400" b="1" dirty="0" smtClean="0">
                <a:solidFill>
                  <a:schemeClr val="bg1"/>
                </a:solidFill>
                <a:latin typeface="+mn-lt"/>
                <a:ea typeface="+mn-ea"/>
                <a:cs typeface="Arial" panose="020B0604020202020204" pitchFamily="34" charset="0"/>
              </a:rPr>
              <a:t>交换模块</a:t>
            </a:r>
            <a:endParaRPr lang="zh-CN" altLang="en-US" sz="1400" b="1" dirty="0" smtClean="0">
              <a:solidFill>
                <a:schemeClr val="bg1"/>
              </a:solidFill>
              <a:latin typeface="+mn-lt"/>
              <a:ea typeface="+mn-ea"/>
              <a:cs typeface="Arial" panose="020B0604020202020204" pitchFamily="34" charset="0"/>
            </a:endParaRPr>
          </a:p>
        </p:txBody>
      </p:sp>
      <p:sp>
        <p:nvSpPr>
          <p:cNvPr id="28" name="矩形 27"/>
          <p:cNvSpPr/>
          <p:nvPr/>
        </p:nvSpPr>
        <p:spPr bwMode="auto">
          <a:xfrm>
            <a:off x="898525" y="1785938"/>
            <a:ext cx="7913688" cy="24130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30" name="Text Box 19"/>
          <p:cNvSpPr txBox="1">
            <a:spLocks noChangeArrowheads="1"/>
          </p:cNvSpPr>
          <p:nvPr/>
        </p:nvSpPr>
        <p:spPr bwMode="auto">
          <a:xfrm>
            <a:off x="1827213" y="1841500"/>
            <a:ext cx="720725" cy="215444"/>
          </a:xfrm>
          <a:prstGeom prst="rect">
            <a:avLst/>
          </a:prstGeom>
          <a:noFill/>
          <a:ln w="9525" algn="ctr">
            <a:noFill/>
            <a:miter lim="800000"/>
          </a:ln>
        </p:spPr>
        <p:txBody>
          <a:bodyPr lIns="0" tIns="0" rIns="0" bIns="0">
            <a:spAutoFit/>
          </a:bodyPr>
          <a:lstStyle/>
          <a:p>
            <a:pPr algn="ctr" defTabSz="600710">
              <a:defRPr/>
            </a:pPr>
            <a:r>
              <a:rPr lang="en-US" altLang="zh-CN" sz="1400" dirty="0">
                <a:solidFill>
                  <a:schemeClr val="tx1">
                    <a:lumMod val="75000"/>
                    <a:lumOff val="25000"/>
                  </a:schemeClr>
                </a:solidFill>
                <a:latin typeface="+mn-lt"/>
                <a:ea typeface="+mn-ea"/>
                <a:cs typeface="Arial" panose="020B0604020202020204" pitchFamily="34" charset="0"/>
              </a:rPr>
              <a:t>CX310</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31" name="Text Box 19"/>
          <p:cNvSpPr txBox="1">
            <a:spLocks noChangeArrowheads="1"/>
          </p:cNvSpPr>
          <p:nvPr/>
        </p:nvSpPr>
        <p:spPr bwMode="auto">
          <a:xfrm>
            <a:off x="4368800" y="1824038"/>
            <a:ext cx="719138" cy="215444"/>
          </a:xfrm>
          <a:prstGeom prst="rect">
            <a:avLst/>
          </a:prstGeom>
          <a:noFill/>
          <a:ln w="9525" algn="ctr">
            <a:noFill/>
            <a:miter lim="800000"/>
          </a:ln>
        </p:spPr>
        <p:txBody>
          <a:bodyPr lIns="0" tIns="0" rIns="0" bIns="0">
            <a:spAutoFit/>
          </a:bodyPr>
          <a:lstStyle/>
          <a:p>
            <a:pPr algn="ctr" defTabSz="600710">
              <a:defRPr/>
            </a:pPr>
            <a:r>
              <a:rPr lang="en-US" altLang="zh-CN" sz="1400" dirty="0">
                <a:solidFill>
                  <a:schemeClr val="tx1">
                    <a:lumMod val="75000"/>
                    <a:lumOff val="25000"/>
                  </a:schemeClr>
                </a:solidFill>
                <a:latin typeface="+mn-lt"/>
                <a:ea typeface="+mn-ea"/>
                <a:cs typeface="Arial" panose="020B0604020202020204" pitchFamily="34" charset="0"/>
              </a:rPr>
              <a:t>CX311</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36" name="Text Box 19"/>
          <p:cNvSpPr txBox="1">
            <a:spLocks noChangeArrowheads="1"/>
          </p:cNvSpPr>
          <p:nvPr/>
        </p:nvSpPr>
        <p:spPr bwMode="auto">
          <a:xfrm>
            <a:off x="6650038" y="1824038"/>
            <a:ext cx="720725" cy="215444"/>
          </a:xfrm>
          <a:prstGeom prst="rect">
            <a:avLst/>
          </a:prstGeom>
          <a:noFill/>
          <a:ln w="9525" algn="ctr">
            <a:noFill/>
            <a:miter lim="800000"/>
          </a:ln>
        </p:spPr>
        <p:txBody>
          <a:bodyPr lIns="0" tIns="0" rIns="0" bIns="0">
            <a:spAutoFit/>
          </a:bodyPr>
          <a:lstStyle/>
          <a:p>
            <a:pPr algn="ctr" defTabSz="600710">
              <a:defRPr/>
            </a:pPr>
            <a:r>
              <a:rPr lang="en-US" altLang="zh-CN" sz="1400" dirty="0">
                <a:solidFill>
                  <a:schemeClr val="tx1">
                    <a:lumMod val="75000"/>
                    <a:lumOff val="25000"/>
                  </a:schemeClr>
                </a:solidFill>
                <a:latin typeface="+mn-lt"/>
                <a:ea typeface="+mn-ea"/>
                <a:cs typeface="Arial" panose="020B0604020202020204" pitchFamily="34" charset="0"/>
              </a:rPr>
              <a:t>CX611</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47" name="TextBox 112"/>
          <p:cNvSpPr txBox="1">
            <a:spLocks noChangeArrowheads="1"/>
          </p:cNvSpPr>
          <p:nvPr/>
        </p:nvSpPr>
        <p:spPr bwMode="auto">
          <a:xfrm>
            <a:off x="1520824" y="3849688"/>
            <a:ext cx="1719027" cy="284655"/>
          </a:xfrm>
          <a:prstGeom prst="rect">
            <a:avLst/>
          </a:prstGeom>
          <a:noFill/>
          <a:ln w="9525">
            <a:noFill/>
            <a:miter lim="800000"/>
          </a:ln>
        </p:spPr>
        <p:txBody>
          <a:bodyPr wrap="square" lIns="68542" tIns="34271" rIns="68542" bIns="34271">
            <a:spAutoFit/>
          </a:bodyPr>
          <a:lstStyle/>
          <a:p>
            <a:pPr algn="ctr">
              <a:buSzPct val="25000"/>
              <a:defRPr/>
            </a:pPr>
            <a:r>
              <a:rPr lang="en-US" altLang="zh-CN" sz="1400" dirty="0">
                <a:solidFill>
                  <a:srgbClr val="C00000"/>
                </a:solidFill>
                <a:latin typeface="+mn-lt"/>
                <a:ea typeface="+mn-ea"/>
                <a:cs typeface="Arial" panose="020B0604020202020204" pitchFamily="34" charset="0"/>
              </a:rPr>
              <a:t>10GE</a:t>
            </a:r>
            <a:r>
              <a:rPr lang="zh-CN" altLang="en-US" sz="1400" dirty="0">
                <a:solidFill>
                  <a:srgbClr val="C00000"/>
                </a:solidFill>
                <a:latin typeface="+mn-lt"/>
                <a:ea typeface="+mn-ea"/>
                <a:cs typeface="Arial" panose="020B0604020202020204" pitchFamily="34" charset="0"/>
              </a:rPr>
              <a:t>融合交换模块</a:t>
            </a:r>
            <a:endParaRPr lang="en-US" altLang="zh-CN" sz="1400" dirty="0">
              <a:solidFill>
                <a:schemeClr val="bg1">
                  <a:lumMod val="50000"/>
                </a:schemeClr>
              </a:solidFill>
              <a:latin typeface="+mn-lt"/>
              <a:ea typeface="+mn-ea"/>
              <a:cs typeface="Arial" panose="020B0604020202020204" pitchFamily="34" charset="0"/>
            </a:endParaRPr>
          </a:p>
        </p:txBody>
      </p:sp>
      <p:sp>
        <p:nvSpPr>
          <p:cNvPr id="49" name="TextBox 112"/>
          <p:cNvSpPr txBox="1">
            <a:spLocks noChangeArrowheads="1"/>
          </p:cNvSpPr>
          <p:nvPr/>
        </p:nvSpPr>
        <p:spPr bwMode="auto">
          <a:xfrm>
            <a:off x="3871119" y="3849688"/>
            <a:ext cx="2257276" cy="284655"/>
          </a:xfrm>
          <a:prstGeom prst="rect">
            <a:avLst/>
          </a:prstGeom>
          <a:noFill/>
          <a:ln w="9525">
            <a:noFill/>
            <a:miter lim="800000"/>
          </a:ln>
        </p:spPr>
        <p:txBody>
          <a:bodyPr wrap="square" lIns="68542" tIns="34271" rIns="68542" bIns="34271">
            <a:spAutoFit/>
          </a:bodyPr>
          <a:lstStyle/>
          <a:p>
            <a:pPr algn="ctr">
              <a:buSzPct val="25000"/>
              <a:defRPr/>
            </a:pPr>
            <a:r>
              <a:rPr lang="en-US" altLang="zh-CN" sz="1400" dirty="0">
                <a:solidFill>
                  <a:srgbClr val="C00000"/>
                </a:solidFill>
                <a:latin typeface="+mn-lt"/>
                <a:ea typeface="+mn-ea"/>
                <a:cs typeface="Arial" panose="020B0604020202020204" pitchFamily="34" charset="0"/>
              </a:rPr>
              <a:t>10GE/</a:t>
            </a:r>
            <a:r>
              <a:rPr lang="en-US" altLang="zh-CN" sz="1400" dirty="0" err="1">
                <a:solidFill>
                  <a:srgbClr val="C00000"/>
                </a:solidFill>
                <a:latin typeface="+mn-lt"/>
                <a:ea typeface="+mn-ea"/>
                <a:cs typeface="Arial" panose="020B0604020202020204" pitchFamily="34" charset="0"/>
              </a:rPr>
              <a:t>FCoE</a:t>
            </a:r>
            <a:r>
              <a:rPr lang="zh-CN" altLang="en-US" sz="1400" dirty="0">
                <a:solidFill>
                  <a:srgbClr val="C00000"/>
                </a:solidFill>
                <a:latin typeface="+mn-lt"/>
                <a:ea typeface="+mn-ea"/>
                <a:cs typeface="Arial" panose="020B0604020202020204" pitchFamily="34" charset="0"/>
              </a:rPr>
              <a:t>融合交换模块</a:t>
            </a:r>
            <a:endParaRPr lang="en-US" altLang="zh-CN" sz="1400" dirty="0">
              <a:solidFill>
                <a:schemeClr val="bg1">
                  <a:lumMod val="50000"/>
                </a:schemeClr>
              </a:solidFill>
              <a:latin typeface="+mn-lt"/>
              <a:ea typeface="+mn-ea"/>
              <a:cs typeface="Arial" panose="020B0604020202020204" pitchFamily="34" charset="0"/>
            </a:endParaRPr>
          </a:p>
        </p:txBody>
      </p:sp>
      <p:sp>
        <p:nvSpPr>
          <p:cNvPr id="53" name="TextBox 112"/>
          <p:cNvSpPr txBox="1">
            <a:spLocks noChangeArrowheads="1"/>
          </p:cNvSpPr>
          <p:nvPr/>
        </p:nvSpPr>
        <p:spPr bwMode="auto">
          <a:xfrm>
            <a:off x="6442869" y="3867150"/>
            <a:ext cx="1871663" cy="284655"/>
          </a:xfrm>
          <a:prstGeom prst="rect">
            <a:avLst/>
          </a:prstGeom>
          <a:noFill/>
          <a:ln w="9525">
            <a:noFill/>
            <a:miter lim="800000"/>
          </a:ln>
        </p:spPr>
        <p:txBody>
          <a:bodyPr lIns="68542" tIns="34271" rIns="68542" bIns="34271">
            <a:spAutoFit/>
          </a:bodyPr>
          <a:lstStyle/>
          <a:p>
            <a:pPr algn="ctr">
              <a:buSzPct val="25000"/>
              <a:defRPr/>
            </a:pPr>
            <a:r>
              <a:rPr lang="en-US" altLang="zh-CN" sz="1400" dirty="0">
                <a:solidFill>
                  <a:srgbClr val="C00000"/>
                </a:solidFill>
                <a:latin typeface="+mn-lt"/>
                <a:ea typeface="+mn-ea"/>
                <a:cs typeface="Arial" panose="020B0604020202020204" pitchFamily="34" charset="0"/>
              </a:rPr>
              <a:t>IB QDR/FDR</a:t>
            </a:r>
            <a:r>
              <a:rPr lang="zh-CN" altLang="en-US" sz="1400" dirty="0">
                <a:solidFill>
                  <a:srgbClr val="C00000"/>
                </a:solidFill>
                <a:latin typeface="+mn-lt"/>
                <a:ea typeface="+mn-ea"/>
                <a:cs typeface="Arial" panose="020B0604020202020204" pitchFamily="34" charset="0"/>
              </a:rPr>
              <a:t>交换模块</a:t>
            </a:r>
            <a:endParaRPr lang="en-US" altLang="zh-CN" sz="1400" dirty="0">
              <a:solidFill>
                <a:schemeClr val="bg1">
                  <a:lumMod val="50000"/>
                </a:schemeClr>
              </a:solidFill>
              <a:latin typeface="+mn-lt"/>
              <a:ea typeface="+mn-ea"/>
              <a:cs typeface="Arial" panose="020B0604020202020204" pitchFamily="34" charset="0"/>
            </a:endParaRPr>
          </a:p>
        </p:txBody>
      </p:sp>
      <p:pic>
        <p:nvPicPr>
          <p:cNvPr id="31759" name="图片 71" descr="cx310-10GE.jpg"/>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0000">
            <a:off x="1166813" y="2622550"/>
            <a:ext cx="18415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0" name="图片 72" descr="cx311-10GE-FCoE.jp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066094">
            <a:off x="3790950" y="2600325"/>
            <a:ext cx="18923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图片 74" descr="CX610-IB.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066094">
            <a:off x="6396832" y="2634456"/>
            <a:ext cx="18526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矩形 81"/>
          <p:cNvSpPr>
            <a:spLocks noChangeArrowheads="1"/>
          </p:cNvSpPr>
          <p:nvPr/>
        </p:nvSpPr>
        <p:spPr bwMode="auto">
          <a:xfrm>
            <a:off x="1700094" y="4089400"/>
            <a:ext cx="1360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zh-CN" altLang="en-US" sz="1400" dirty="0" smtClean="0">
                <a:solidFill>
                  <a:srgbClr val="000000"/>
                </a:solidFill>
                <a:latin typeface="+mn-lt"/>
                <a:ea typeface="+mn-ea"/>
                <a:cs typeface="Arial" panose="020B0604020202020204" pitchFamily="34" charset="0"/>
              </a:rPr>
              <a:t>上行</a:t>
            </a:r>
            <a:r>
              <a:rPr lang="en-US" altLang="zh-CN" sz="1400" dirty="0" smtClean="0">
                <a:solidFill>
                  <a:srgbClr val="000000"/>
                </a:solidFill>
                <a:latin typeface="+mn-lt"/>
                <a:ea typeface="+mn-ea"/>
                <a:cs typeface="Arial" panose="020B0604020202020204" pitchFamily="34" charset="0"/>
              </a:rPr>
              <a:t>16</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10GE</a:t>
            </a:r>
            <a:endParaRPr lang="en-US" altLang="zh-CN" sz="1400" dirty="0" smtClean="0">
              <a:solidFill>
                <a:srgbClr val="000000"/>
              </a:solidFill>
              <a:latin typeface="+mn-lt"/>
              <a:ea typeface="+mn-ea"/>
              <a:cs typeface="Arial" panose="020B0604020202020204" pitchFamily="34" charset="0"/>
            </a:endParaRPr>
          </a:p>
          <a:p>
            <a:pPr>
              <a:defRPr/>
            </a:pPr>
            <a:r>
              <a:rPr lang="zh-CN" altLang="en-US" sz="1400" dirty="0" smtClean="0">
                <a:solidFill>
                  <a:srgbClr val="000000"/>
                </a:solidFill>
                <a:latin typeface="+mn-lt"/>
                <a:ea typeface="+mn-ea"/>
                <a:cs typeface="Arial" panose="020B0604020202020204" pitchFamily="34" charset="0"/>
              </a:rPr>
              <a:t>下行</a:t>
            </a:r>
            <a:r>
              <a:rPr lang="en-US" altLang="zh-CN" sz="1400" dirty="0" smtClean="0">
                <a:solidFill>
                  <a:srgbClr val="000000"/>
                </a:solidFill>
                <a:latin typeface="+mn-lt"/>
                <a:ea typeface="+mn-ea"/>
                <a:cs typeface="Arial" panose="020B0604020202020204" pitchFamily="34" charset="0"/>
              </a:rPr>
              <a:t>32</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10GE</a:t>
            </a:r>
            <a:endParaRPr lang="zh-CN" altLang="en-US" sz="1400" dirty="0" smtClean="0">
              <a:latin typeface="+mn-lt"/>
              <a:ea typeface="+mn-ea"/>
              <a:cs typeface="Arial" panose="020B0604020202020204" pitchFamily="34" charset="0"/>
            </a:endParaRPr>
          </a:p>
        </p:txBody>
      </p:sp>
      <p:sp>
        <p:nvSpPr>
          <p:cNvPr id="29715" name="矩形 82"/>
          <p:cNvSpPr>
            <a:spLocks noChangeArrowheads="1"/>
          </p:cNvSpPr>
          <p:nvPr/>
        </p:nvSpPr>
        <p:spPr bwMode="auto">
          <a:xfrm>
            <a:off x="4023445" y="4081463"/>
            <a:ext cx="1952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zh-CN" altLang="en-US" sz="1400" dirty="0" smtClean="0">
                <a:solidFill>
                  <a:srgbClr val="000000"/>
                </a:solidFill>
                <a:latin typeface="+mn-lt"/>
                <a:ea typeface="+mn-ea"/>
                <a:cs typeface="Arial" panose="020B0604020202020204" pitchFamily="34" charset="0"/>
              </a:rPr>
              <a:t>上行</a:t>
            </a:r>
            <a:r>
              <a:rPr lang="en-US" altLang="zh-CN" sz="1400" dirty="0" smtClean="0">
                <a:solidFill>
                  <a:srgbClr val="000000"/>
                </a:solidFill>
                <a:latin typeface="+mn-lt"/>
                <a:ea typeface="+mn-ea"/>
                <a:cs typeface="Arial" panose="020B0604020202020204" pitchFamily="34" charset="0"/>
              </a:rPr>
              <a:t>16</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10GE</a:t>
            </a:r>
            <a:r>
              <a:rPr lang="zh-CN" altLang="en-US" sz="1400" dirty="0" smtClean="0">
                <a:solidFill>
                  <a:srgbClr val="000000"/>
                </a:solidFill>
                <a:latin typeface="+mn-lt"/>
                <a:ea typeface="+mn-ea"/>
                <a:cs typeface="Arial" panose="020B0604020202020204" pitchFamily="34" charset="0"/>
              </a:rPr>
              <a:t>和</a:t>
            </a:r>
            <a:r>
              <a:rPr lang="en-US" altLang="zh-CN" sz="1400" dirty="0" smtClean="0">
                <a:solidFill>
                  <a:srgbClr val="000000"/>
                </a:solidFill>
                <a:latin typeface="+mn-lt"/>
                <a:ea typeface="+mn-ea"/>
                <a:cs typeface="Arial" panose="020B0604020202020204" pitchFamily="34" charset="0"/>
              </a:rPr>
              <a:t>8</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8GFC</a:t>
            </a:r>
            <a:endParaRPr lang="en-US" altLang="zh-CN" sz="1400" dirty="0" smtClean="0">
              <a:solidFill>
                <a:srgbClr val="000000"/>
              </a:solidFill>
              <a:latin typeface="+mn-lt"/>
              <a:ea typeface="+mn-ea"/>
              <a:cs typeface="Arial" panose="020B0604020202020204" pitchFamily="34" charset="0"/>
            </a:endParaRPr>
          </a:p>
          <a:p>
            <a:pPr>
              <a:defRPr/>
            </a:pPr>
            <a:r>
              <a:rPr lang="zh-CN" altLang="en-US" sz="1400" dirty="0" smtClean="0">
                <a:solidFill>
                  <a:srgbClr val="000000"/>
                </a:solidFill>
                <a:latin typeface="+mn-lt"/>
                <a:ea typeface="+mn-ea"/>
                <a:cs typeface="Arial" panose="020B0604020202020204" pitchFamily="34" charset="0"/>
              </a:rPr>
              <a:t>下行</a:t>
            </a:r>
            <a:r>
              <a:rPr lang="en-US" altLang="zh-CN" sz="1400" dirty="0" smtClean="0">
                <a:solidFill>
                  <a:srgbClr val="000000"/>
                </a:solidFill>
                <a:latin typeface="+mn-lt"/>
                <a:ea typeface="+mn-ea"/>
                <a:cs typeface="Arial" panose="020B0604020202020204" pitchFamily="34" charset="0"/>
              </a:rPr>
              <a:t>32</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10GE</a:t>
            </a:r>
            <a:endParaRPr lang="zh-CN" altLang="en-US" sz="1400" dirty="0" smtClean="0">
              <a:latin typeface="+mn-lt"/>
              <a:ea typeface="+mn-ea"/>
              <a:cs typeface="Arial" panose="020B0604020202020204" pitchFamily="34" charset="0"/>
            </a:endParaRPr>
          </a:p>
        </p:txBody>
      </p:sp>
      <p:sp>
        <p:nvSpPr>
          <p:cNvPr id="29716" name="矩形 84"/>
          <p:cNvSpPr>
            <a:spLocks noChangeArrowheads="1"/>
          </p:cNvSpPr>
          <p:nvPr/>
        </p:nvSpPr>
        <p:spPr bwMode="auto">
          <a:xfrm>
            <a:off x="6474619" y="4081463"/>
            <a:ext cx="1808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defRPr/>
            </a:pPr>
            <a:r>
              <a:rPr lang="zh-CN" altLang="en-US" sz="1400" dirty="0" smtClean="0">
                <a:solidFill>
                  <a:srgbClr val="000000"/>
                </a:solidFill>
                <a:latin typeface="+mn-lt"/>
                <a:ea typeface="+mn-ea"/>
                <a:cs typeface="Arial" panose="020B0604020202020204" pitchFamily="34" charset="0"/>
              </a:rPr>
              <a:t>上行</a:t>
            </a:r>
            <a:r>
              <a:rPr lang="en-US" altLang="zh-CN" sz="1400" dirty="0" smtClean="0">
                <a:solidFill>
                  <a:srgbClr val="000000"/>
                </a:solidFill>
                <a:latin typeface="+mn-lt"/>
                <a:ea typeface="+mn-ea"/>
                <a:cs typeface="Arial" panose="020B0604020202020204" pitchFamily="34" charset="0"/>
              </a:rPr>
              <a:t>18</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QDR/FDR IB</a:t>
            </a:r>
            <a:endParaRPr lang="en-US" altLang="zh-CN" sz="1400" dirty="0" smtClean="0">
              <a:solidFill>
                <a:srgbClr val="000000"/>
              </a:solidFill>
              <a:latin typeface="+mn-lt"/>
              <a:ea typeface="+mn-ea"/>
              <a:cs typeface="Arial" panose="020B0604020202020204" pitchFamily="34" charset="0"/>
            </a:endParaRPr>
          </a:p>
          <a:p>
            <a:pPr>
              <a:defRPr/>
            </a:pPr>
            <a:r>
              <a:rPr lang="zh-CN" altLang="en-US" sz="1400" dirty="0" smtClean="0">
                <a:solidFill>
                  <a:srgbClr val="000000"/>
                </a:solidFill>
                <a:latin typeface="+mn-lt"/>
                <a:ea typeface="+mn-ea"/>
                <a:cs typeface="Arial" panose="020B0604020202020204" pitchFamily="34" charset="0"/>
              </a:rPr>
              <a:t>下行</a:t>
            </a:r>
            <a:r>
              <a:rPr lang="en-US" altLang="zh-CN" sz="1400" dirty="0" smtClean="0">
                <a:solidFill>
                  <a:srgbClr val="000000"/>
                </a:solidFill>
                <a:latin typeface="+mn-lt"/>
                <a:ea typeface="+mn-ea"/>
                <a:cs typeface="Arial" panose="020B0604020202020204" pitchFamily="34" charset="0"/>
              </a:rPr>
              <a:t>16</a:t>
            </a:r>
            <a:r>
              <a:rPr lang="zh-CN" altLang="en-US" sz="1400" dirty="0" smtClean="0">
                <a:solidFill>
                  <a:srgbClr val="000000"/>
                </a:solidFill>
                <a:latin typeface="+mn-lt"/>
                <a:ea typeface="+mn-ea"/>
                <a:cs typeface="Arial" panose="020B0604020202020204" pitchFamily="34" charset="0"/>
              </a:rPr>
              <a:t>*</a:t>
            </a:r>
            <a:r>
              <a:rPr lang="en-US" altLang="zh-CN" sz="1400" dirty="0" smtClean="0">
                <a:solidFill>
                  <a:srgbClr val="000000"/>
                </a:solidFill>
                <a:latin typeface="+mn-lt"/>
                <a:ea typeface="+mn-ea"/>
                <a:cs typeface="Arial" panose="020B0604020202020204" pitchFamily="34" charset="0"/>
              </a:rPr>
              <a:t>QDR/FDR IB</a:t>
            </a:r>
            <a:endParaRPr lang="en-US" altLang="zh-CN" sz="1400" dirty="0" smtClean="0">
              <a:solidFill>
                <a:srgbClr val="000000"/>
              </a:solidFill>
              <a:latin typeface="+mn-lt"/>
              <a:ea typeface="+mn-ea"/>
              <a:cs typeface="Arial" panose="020B0604020202020204" pitchFamily="34" charset="0"/>
            </a:endParaRPr>
          </a:p>
        </p:txBody>
      </p:sp>
      <p:cxnSp>
        <p:nvCxnSpPr>
          <p:cNvPr id="31765" name="Straight Connector 79"/>
          <p:cNvCxnSpPr>
            <a:cxnSpLocks noChangeShapeType="1"/>
          </p:cNvCxnSpPr>
          <p:nvPr/>
        </p:nvCxnSpPr>
        <p:spPr bwMode="auto">
          <a:xfrm>
            <a:off x="5999163" y="2062163"/>
            <a:ext cx="0" cy="2198687"/>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cxnSp>
        <p:nvCxnSpPr>
          <p:cNvPr id="31766" name="Straight Connector 79"/>
          <p:cNvCxnSpPr>
            <a:cxnSpLocks noChangeShapeType="1"/>
          </p:cNvCxnSpPr>
          <p:nvPr/>
        </p:nvCxnSpPr>
        <p:spPr bwMode="auto">
          <a:xfrm>
            <a:off x="3463925" y="2089150"/>
            <a:ext cx="0" cy="2198688"/>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sp>
        <p:nvSpPr>
          <p:cNvPr id="29719" name="标题 29"/>
          <p:cNvSpPr txBox="1"/>
          <p:nvPr/>
        </p:nvSpPr>
        <p:spPr bwMode="auto">
          <a:xfrm>
            <a:off x="250825" y="358775"/>
            <a:ext cx="35655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4" name="Title 3"/>
          <p:cNvSpPr>
            <a:spLocks noGrp="1"/>
          </p:cNvSpPr>
          <p:nvPr>
            <p:ph type="title"/>
          </p:nvPr>
        </p:nvSpPr>
        <p:spPr/>
        <p:txBody>
          <a:bodyPr/>
          <a:lstStyle/>
          <a:p>
            <a:r>
              <a:rPr lang="en-US" altLang="zh-CN" smtClean="0"/>
              <a:t>E9000</a:t>
            </a:r>
            <a:r>
              <a:rPr lang="zh-CN" altLang="en-US" smtClean="0"/>
              <a:t>交换模块</a:t>
            </a:r>
            <a:endParaRPr lang="en-US" dirty="0"/>
          </a:p>
        </p:txBody>
      </p:sp>
    </p:spTree>
  </p:cSld>
  <p:clrMapOvr>
    <a:masterClrMapping/>
  </p:clrMapOvr>
  <p:transition advClick="0" advTm="8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bwMode="auto">
          <a:xfrm>
            <a:off x="869950" y="1789113"/>
            <a:ext cx="7893050" cy="1798637"/>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36" name="矩形 35"/>
          <p:cNvSpPr/>
          <p:nvPr/>
        </p:nvSpPr>
        <p:spPr bwMode="auto">
          <a:xfrm>
            <a:off x="869950" y="1549400"/>
            <a:ext cx="7893050" cy="239713"/>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31748" name="Text Box 70"/>
          <p:cNvSpPr>
            <a:spLocks noChangeArrowheads="1"/>
          </p:cNvSpPr>
          <p:nvPr/>
        </p:nvSpPr>
        <p:spPr bwMode="auto">
          <a:xfrm>
            <a:off x="361950" y="1535113"/>
            <a:ext cx="460375" cy="2052637"/>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spcBef>
                <a:spcPct val="50000"/>
              </a:spcBef>
              <a:defRPr/>
            </a:pPr>
            <a:r>
              <a:rPr lang="en-US" altLang="zh-CN" sz="1400" dirty="0" smtClean="0">
                <a:solidFill>
                  <a:srgbClr val="FFFFFF"/>
                </a:solidFill>
                <a:latin typeface="+mn-lt"/>
                <a:ea typeface="+mn-ea"/>
                <a:cs typeface="Arial" panose="020B0604020202020204" pitchFamily="34" charset="0"/>
              </a:rPr>
              <a:t>MEZZ</a:t>
            </a:r>
            <a:r>
              <a:rPr lang="zh-CN" altLang="en-US" sz="1400" dirty="0" smtClean="0">
                <a:solidFill>
                  <a:srgbClr val="FFFFFF"/>
                </a:solidFill>
                <a:latin typeface="+mn-lt"/>
                <a:ea typeface="+mn-ea"/>
                <a:cs typeface="Arial" panose="020B0604020202020204" pitchFamily="34" charset="0"/>
              </a:rPr>
              <a:t>扣卡模块</a:t>
            </a:r>
            <a:endParaRPr lang="en-US" altLang="zh-CN" sz="1400" dirty="0" smtClean="0">
              <a:solidFill>
                <a:srgbClr val="FFFFFF"/>
              </a:solidFill>
              <a:latin typeface="+mn-lt"/>
              <a:ea typeface="+mn-ea"/>
              <a:cs typeface="Arial" panose="020B0604020202020204" pitchFamily="34" charset="0"/>
            </a:endParaRPr>
          </a:p>
        </p:txBody>
      </p:sp>
      <p:sp>
        <p:nvSpPr>
          <p:cNvPr id="31749" name="Text Box 69"/>
          <p:cNvSpPr>
            <a:spLocks noChangeArrowheads="1"/>
          </p:cNvSpPr>
          <p:nvPr/>
        </p:nvSpPr>
        <p:spPr bwMode="auto">
          <a:xfrm>
            <a:off x="361950" y="3752850"/>
            <a:ext cx="458788" cy="1728788"/>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spcBef>
                <a:spcPct val="50000"/>
              </a:spcBef>
              <a:defRPr/>
            </a:pPr>
            <a:r>
              <a:rPr lang="zh-CN" altLang="en-US" sz="1400" smtClean="0">
                <a:solidFill>
                  <a:srgbClr val="FFFFFF"/>
                </a:solidFill>
                <a:latin typeface="+mn-lt"/>
                <a:ea typeface="+mn-ea"/>
                <a:cs typeface="Arial" panose="020B0604020202020204" pitchFamily="34" charset="0"/>
              </a:rPr>
              <a:t>型号及功能表</a:t>
            </a:r>
            <a:endParaRPr lang="en-US" altLang="zh-CN" sz="1400" smtClean="0">
              <a:solidFill>
                <a:srgbClr val="FFFFFF"/>
              </a:solidFill>
              <a:latin typeface="+mn-lt"/>
              <a:ea typeface="+mn-ea"/>
              <a:cs typeface="Arial" panose="020B0604020202020204" pitchFamily="34" charset="0"/>
            </a:endParaRPr>
          </a:p>
        </p:txBody>
      </p:sp>
      <p:cxnSp>
        <p:nvCxnSpPr>
          <p:cNvPr id="33798" name="Straight Connector 79"/>
          <p:cNvCxnSpPr>
            <a:cxnSpLocks noChangeShapeType="1"/>
          </p:cNvCxnSpPr>
          <p:nvPr/>
        </p:nvCxnSpPr>
        <p:spPr bwMode="auto">
          <a:xfrm>
            <a:off x="4640263" y="1862138"/>
            <a:ext cx="0" cy="1662112"/>
          </a:xfrm>
          <a:prstGeom prst="line">
            <a:avLst/>
          </a:prstGeom>
          <a:noFill/>
          <a:ln w="6350" algn="ctr">
            <a:solidFill>
              <a:srgbClr val="B2B2B2"/>
            </a:solidFill>
            <a:round/>
          </a:ln>
          <a:extLst>
            <a:ext uri="{909E8E84-426E-40DD-AFC4-6F175D3DCCD1}">
              <a14:hiddenFill xmlns:a14="http://schemas.microsoft.com/office/drawing/2010/main">
                <a:noFill/>
              </a14:hiddenFill>
            </a:ext>
          </a:extLst>
        </p:spPr>
      </p:cxnSp>
      <p:sp>
        <p:nvSpPr>
          <p:cNvPr id="93" name="Text Box 19"/>
          <p:cNvSpPr txBox="1">
            <a:spLocks noChangeArrowheads="1"/>
          </p:cNvSpPr>
          <p:nvPr/>
        </p:nvSpPr>
        <p:spPr bwMode="auto">
          <a:xfrm>
            <a:off x="2403475" y="1587500"/>
            <a:ext cx="720725" cy="215444"/>
          </a:xfrm>
          <a:prstGeom prst="rect">
            <a:avLst/>
          </a:prstGeom>
          <a:noFill/>
          <a:ln w="9525" algn="ctr">
            <a:noFill/>
            <a:miter lim="800000"/>
          </a:ln>
        </p:spPr>
        <p:txBody>
          <a:bodyPr lIns="0" tIns="0" rIns="0" bIns="0">
            <a:spAutoFit/>
          </a:bodyPr>
          <a:lstStyle/>
          <a:p>
            <a:pPr algn="ctr" defTabSz="600710">
              <a:defRPr/>
            </a:pPr>
            <a:r>
              <a:rPr lang="zh-CN" altLang="en-US" sz="1400" dirty="0">
                <a:solidFill>
                  <a:schemeClr val="tx1">
                    <a:lumMod val="75000"/>
                    <a:lumOff val="25000"/>
                  </a:schemeClr>
                </a:solidFill>
                <a:latin typeface="+mn-lt"/>
                <a:ea typeface="+mn-ea"/>
                <a:cs typeface="Arial" panose="020B0604020202020204" pitchFamily="34" charset="0"/>
              </a:rPr>
              <a:t>正视图</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95" name="Text Box 19"/>
          <p:cNvSpPr txBox="1">
            <a:spLocks noChangeArrowheads="1"/>
          </p:cNvSpPr>
          <p:nvPr/>
        </p:nvSpPr>
        <p:spPr bwMode="auto">
          <a:xfrm>
            <a:off x="6337300" y="1587500"/>
            <a:ext cx="720725" cy="215444"/>
          </a:xfrm>
          <a:prstGeom prst="rect">
            <a:avLst/>
          </a:prstGeom>
          <a:noFill/>
          <a:ln w="9525" algn="ctr">
            <a:noFill/>
            <a:miter lim="800000"/>
          </a:ln>
        </p:spPr>
        <p:txBody>
          <a:bodyPr lIns="0" tIns="0" rIns="0" bIns="0">
            <a:spAutoFit/>
          </a:bodyPr>
          <a:lstStyle/>
          <a:p>
            <a:pPr algn="ctr" defTabSz="600710">
              <a:defRPr/>
            </a:pPr>
            <a:r>
              <a:rPr lang="zh-CN" altLang="en-US" sz="1400" dirty="0">
                <a:solidFill>
                  <a:schemeClr val="tx1">
                    <a:lumMod val="75000"/>
                    <a:lumOff val="25000"/>
                  </a:schemeClr>
                </a:solidFill>
                <a:latin typeface="+mn-lt"/>
                <a:ea typeface="+mn-ea"/>
                <a:cs typeface="Arial" panose="020B0604020202020204" pitchFamily="34" charset="0"/>
              </a:rPr>
              <a:t>轴视图</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2" name="Title 1"/>
          <p:cNvSpPr>
            <a:spLocks noGrp="1"/>
          </p:cNvSpPr>
          <p:nvPr>
            <p:ph type="title"/>
          </p:nvPr>
        </p:nvSpPr>
        <p:spPr/>
        <p:txBody>
          <a:bodyPr/>
          <a:lstStyle/>
          <a:p>
            <a:r>
              <a:rPr lang="en-US" altLang="zh-CN" smtClean="0"/>
              <a:t>E9000</a:t>
            </a:r>
            <a:r>
              <a:rPr lang="zh-CN" altLang="en-US" smtClean="0"/>
              <a:t>计算节点</a:t>
            </a:r>
            <a:r>
              <a:rPr lang="en-US" altLang="zh-CN" smtClean="0"/>
              <a:t>MEZZ</a:t>
            </a:r>
            <a:r>
              <a:rPr lang="zh-CN" altLang="en-US" smtClean="0"/>
              <a:t>扣卡模块</a:t>
            </a:r>
            <a:endParaRPr lang="en-US" dirty="0"/>
          </a:p>
        </p:txBody>
      </p:sp>
      <p:pic>
        <p:nvPicPr>
          <p:cNvPr id="33801" name="Picture 2"/>
          <p:cNvPicPr>
            <a:picLocks noGrp="1" noChangeAspect="1" noChangeArrowheads="1"/>
          </p:cNvPicPr>
          <p:nvPr>
            <p:ph idx="4294967295"/>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39652" y="1830388"/>
            <a:ext cx="2170113" cy="1587500"/>
          </a:xfrm>
        </p:spPr>
      </p:pic>
      <p:pic>
        <p:nvPicPr>
          <p:cNvPr id="3380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2063" y="1905000"/>
            <a:ext cx="3281362"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551488" y="1847850"/>
            <a:ext cx="1192212" cy="307975"/>
          </a:xfrm>
          <a:prstGeom prst="rect">
            <a:avLst/>
          </a:prstGeom>
          <a:noFill/>
          <a:ln>
            <a:noFill/>
          </a:ln>
        </p:spPr>
        <p:txBody>
          <a:bodyPr>
            <a:spAutoFit/>
          </a:bodyPr>
          <a:lstStyle/>
          <a:p>
            <a:pPr>
              <a:defRPr/>
            </a:pPr>
            <a:r>
              <a:rPr lang="zh-CN" altLang="en-US" sz="1400" dirty="0">
                <a:solidFill>
                  <a:srgbClr val="000000"/>
                </a:solidFill>
                <a:latin typeface="+mn-lt"/>
                <a:ea typeface="+mn-ea"/>
              </a:rPr>
              <a:t>主板连接器</a:t>
            </a:r>
            <a:endParaRPr lang="zh-CN" altLang="en-US" sz="1400" dirty="0">
              <a:solidFill>
                <a:srgbClr val="000000"/>
              </a:solidFill>
              <a:latin typeface="+mn-lt"/>
              <a:ea typeface="+mn-ea"/>
            </a:endParaRPr>
          </a:p>
        </p:txBody>
      </p:sp>
      <p:sp>
        <p:nvSpPr>
          <p:cNvPr id="57" name="TextBox 56"/>
          <p:cNvSpPr txBox="1"/>
          <p:nvPr/>
        </p:nvSpPr>
        <p:spPr>
          <a:xfrm>
            <a:off x="3182938" y="3336925"/>
            <a:ext cx="1509712" cy="307975"/>
          </a:xfrm>
          <a:prstGeom prst="rect">
            <a:avLst/>
          </a:prstGeom>
          <a:noFill/>
        </p:spPr>
        <p:txBody>
          <a:bodyPr>
            <a:spAutoFit/>
          </a:bodyPr>
          <a:lstStyle/>
          <a:p>
            <a:pPr>
              <a:defRPr/>
            </a:pPr>
            <a:r>
              <a:rPr lang="zh-CN" altLang="en-US" sz="1400" dirty="0">
                <a:solidFill>
                  <a:srgbClr val="000000"/>
                </a:solidFill>
                <a:latin typeface="+mn-lt"/>
                <a:ea typeface="+mn-ea"/>
              </a:rPr>
              <a:t>背板高速连接器</a:t>
            </a:r>
            <a:endParaRPr lang="zh-CN" altLang="en-US" sz="1400" dirty="0">
              <a:solidFill>
                <a:srgbClr val="000000"/>
              </a:solidFill>
              <a:latin typeface="+mn-lt"/>
              <a:ea typeface="+mn-ea"/>
            </a:endParaRPr>
          </a:p>
        </p:txBody>
      </p:sp>
      <p:sp>
        <p:nvSpPr>
          <p:cNvPr id="61" name="矩形 60"/>
          <p:cNvSpPr/>
          <p:nvPr/>
        </p:nvSpPr>
        <p:spPr bwMode="auto">
          <a:xfrm>
            <a:off x="5076825" y="2473325"/>
            <a:ext cx="571500" cy="617538"/>
          </a:xfrm>
          <a:prstGeom prst="rect">
            <a:avLst/>
          </a:prstGeom>
          <a:solidFill>
            <a:schemeClr val="accent5">
              <a:lumMod val="75000"/>
              <a:alpha val="52000"/>
            </a:schemeClr>
          </a:solidFill>
          <a:ln w="28575">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endParaRPr>
          </a:p>
        </p:txBody>
      </p:sp>
      <p:cxnSp>
        <p:nvCxnSpPr>
          <p:cNvPr id="66" name="直接连接符 65"/>
          <p:cNvCxnSpPr>
            <a:stCxn id="61" idx="0"/>
            <a:endCxn id="53" idx="1"/>
          </p:cNvCxnSpPr>
          <p:nvPr/>
        </p:nvCxnSpPr>
        <p:spPr bwMode="auto">
          <a:xfrm flipV="1">
            <a:off x="5362575" y="2001838"/>
            <a:ext cx="188913" cy="471487"/>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矩形 70"/>
          <p:cNvSpPr/>
          <p:nvPr/>
        </p:nvSpPr>
        <p:spPr bwMode="auto">
          <a:xfrm>
            <a:off x="2591780" y="2759075"/>
            <a:ext cx="361950" cy="701675"/>
          </a:xfrm>
          <a:prstGeom prst="rect">
            <a:avLst/>
          </a:prstGeom>
          <a:solidFill>
            <a:schemeClr val="accent5">
              <a:lumMod val="75000"/>
              <a:alpha val="52000"/>
            </a:schemeClr>
          </a:solidFill>
          <a:ln w="28575">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endParaRPr>
          </a:p>
        </p:txBody>
      </p:sp>
      <p:cxnSp>
        <p:nvCxnSpPr>
          <p:cNvPr id="73" name="直接连接符 72"/>
          <p:cNvCxnSpPr/>
          <p:nvPr/>
        </p:nvCxnSpPr>
        <p:spPr bwMode="auto">
          <a:xfrm flipH="1" flipV="1">
            <a:off x="2867025" y="3322638"/>
            <a:ext cx="325438" cy="155575"/>
          </a:xfrm>
          <a:prstGeom prst="line">
            <a:avLst/>
          </a:prstGeom>
          <a:noFill/>
          <a:ln w="28575">
            <a:solidFill>
              <a:schemeClr val="accent5">
                <a:lumMod val="75000"/>
              </a:schemeClr>
            </a:solidFill>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矩形 22"/>
          <p:cNvSpPr>
            <a:spLocks noChangeArrowheads="1"/>
          </p:cNvSpPr>
          <p:nvPr/>
        </p:nvSpPr>
        <p:spPr bwMode="auto">
          <a:xfrm>
            <a:off x="879475" y="3752850"/>
            <a:ext cx="7893050" cy="241300"/>
          </a:xfrm>
          <a:prstGeom prst="rect">
            <a:avLst/>
          </a:prstGeom>
          <a:solidFill>
            <a:srgbClr val="C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cs typeface="Arial" panose="020B0604020202020204" pitchFamily="34" charset="0"/>
            </a:endParaRPr>
          </a:p>
        </p:txBody>
      </p:sp>
      <p:sp>
        <p:nvSpPr>
          <p:cNvPr id="31762" name="Text Box 19"/>
          <p:cNvSpPr txBox="1">
            <a:spLocks noChangeArrowheads="1"/>
          </p:cNvSpPr>
          <p:nvPr/>
        </p:nvSpPr>
        <p:spPr bwMode="auto">
          <a:xfrm>
            <a:off x="1117600" y="3781425"/>
            <a:ext cx="7207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defRPr/>
            </a:pPr>
            <a:r>
              <a:rPr lang="zh-CN" altLang="en-US" sz="1400" smtClean="0">
                <a:solidFill>
                  <a:schemeClr val="bg1"/>
                </a:solidFill>
                <a:latin typeface="+mn-lt"/>
                <a:ea typeface="+mn-ea"/>
                <a:cs typeface="Arial" panose="020B0604020202020204" pitchFamily="34" charset="0"/>
              </a:rPr>
              <a:t>分类</a:t>
            </a:r>
            <a:endParaRPr lang="en-US" altLang="zh-CN" sz="1400" smtClean="0">
              <a:solidFill>
                <a:schemeClr val="bg1"/>
              </a:solidFill>
              <a:latin typeface="+mn-lt"/>
              <a:ea typeface="+mn-ea"/>
              <a:cs typeface="Arial" panose="020B0604020202020204" pitchFamily="34" charset="0"/>
            </a:endParaRPr>
          </a:p>
        </p:txBody>
      </p:sp>
      <p:sp>
        <p:nvSpPr>
          <p:cNvPr id="31763" name="Text Box 19"/>
          <p:cNvSpPr txBox="1">
            <a:spLocks noChangeArrowheads="1"/>
          </p:cNvSpPr>
          <p:nvPr/>
        </p:nvSpPr>
        <p:spPr bwMode="auto">
          <a:xfrm>
            <a:off x="4344988" y="3781425"/>
            <a:ext cx="10382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defRPr/>
            </a:pPr>
            <a:r>
              <a:rPr lang="zh-CN" altLang="en-US" sz="1400" smtClean="0">
                <a:solidFill>
                  <a:schemeClr val="bg1"/>
                </a:solidFill>
                <a:latin typeface="+mn-lt"/>
                <a:ea typeface="+mn-ea"/>
                <a:cs typeface="Arial" panose="020B0604020202020204" pitchFamily="34" charset="0"/>
              </a:rPr>
              <a:t>可插</a:t>
            </a:r>
            <a:r>
              <a:rPr lang="en-US" altLang="zh-CN" sz="1400" smtClean="0">
                <a:solidFill>
                  <a:schemeClr val="bg1"/>
                </a:solidFill>
                <a:latin typeface="+mn-lt"/>
                <a:ea typeface="+mn-ea"/>
                <a:cs typeface="Arial" panose="020B0604020202020204" pitchFamily="34" charset="0"/>
              </a:rPr>
              <a:t>MEZZ</a:t>
            </a:r>
            <a:r>
              <a:rPr lang="zh-CN" altLang="en-US" sz="1400" smtClean="0">
                <a:solidFill>
                  <a:schemeClr val="bg1"/>
                </a:solidFill>
                <a:latin typeface="+mn-lt"/>
                <a:ea typeface="+mn-ea"/>
                <a:cs typeface="Arial" panose="020B0604020202020204" pitchFamily="34" charset="0"/>
              </a:rPr>
              <a:t>槽位</a:t>
            </a:r>
            <a:endParaRPr lang="en-US" altLang="zh-CN" sz="1400" smtClean="0">
              <a:solidFill>
                <a:schemeClr val="bg1"/>
              </a:solidFill>
              <a:latin typeface="+mn-lt"/>
              <a:ea typeface="+mn-ea"/>
              <a:cs typeface="Arial" panose="020B0604020202020204" pitchFamily="34" charset="0"/>
            </a:endParaRPr>
          </a:p>
        </p:txBody>
      </p:sp>
      <p:graphicFrame>
        <p:nvGraphicFramePr>
          <p:cNvPr id="27" name="表格 26"/>
          <p:cNvGraphicFramePr>
            <a:graphicFrameLocks noGrp="1"/>
          </p:cNvGraphicFramePr>
          <p:nvPr/>
        </p:nvGraphicFramePr>
        <p:xfrm>
          <a:off x="881063" y="3990974"/>
          <a:ext cx="7891462" cy="1490663"/>
        </p:xfrm>
        <a:graphic>
          <a:graphicData uri="http://schemas.openxmlformats.org/drawingml/2006/table">
            <a:tbl>
              <a:tblPr>
                <a:effectLst/>
              </a:tblPr>
              <a:tblGrid>
                <a:gridCol w="1602705"/>
                <a:gridCol w="1044116"/>
                <a:gridCol w="2556283"/>
                <a:gridCol w="2688358"/>
              </a:tblGrid>
              <a:tr h="686299">
                <a:tc rowSpan="2">
                  <a:txBody>
                    <a:bodyPr/>
                    <a:lstStyle/>
                    <a:p>
                      <a:pPr algn="l" fontAlgn="b"/>
                      <a:r>
                        <a:rPr lang="en-US" altLang="zh-CN" sz="1200" b="0" i="0" u="none" strike="noStrike" dirty="0" smtClean="0">
                          <a:latin typeface="+mn-lt"/>
                          <a:ea typeface="+mn-ea"/>
                        </a:rPr>
                        <a:t>10GE</a:t>
                      </a:r>
                      <a:r>
                        <a:rPr lang="zh-CN" altLang="en-US" sz="1200" b="0" i="0" u="none" strike="noStrike" dirty="0" smtClean="0">
                          <a:latin typeface="+mn-lt"/>
                          <a:ea typeface="+mn-ea"/>
                        </a:rPr>
                        <a:t>扣卡</a:t>
                      </a:r>
                      <a:endParaRPr lang="zh-CN" altLang="en-US" sz="1200" b="0" i="0" u="none" strike="noStrike" dirty="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2495" rtl="0" eaLnBrk="1" fontAlgn="b" latinLnBrk="0" hangingPunct="1">
                        <a:lnSpc>
                          <a:spcPct val="100000"/>
                        </a:lnSpc>
                        <a:spcBef>
                          <a:spcPts val="0"/>
                        </a:spcBef>
                        <a:spcAft>
                          <a:spcPts val="0"/>
                        </a:spcAft>
                        <a:buClrTx/>
                        <a:buSzTx/>
                        <a:buFontTx/>
                        <a:buNone/>
                        <a:defRPr/>
                      </a:pPr>
                      <a:r>
                        <a:rPr lang="en-US" sz="1200" b="0" i="0" u="none" strike="noStrike" dirty="0" smtClean="0">
                          <a:latin typeface="+mn-lt"/>
                          <a:ea typeface="+mn-ea"/>
                        </a:rPr>
                        <a:t>MZ510</a:t>
                      </a:r>
                      <a:endParaRPr lang="zh-CN" altLang="en-US" sz="1200" b="0" i="0" u="none" strike="noStrike" dirty="0" smtClean="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2495" rtl="0" eaLnBrk="1" fontAlgn="b" latinLnBrk="0" hangingPunct="1">
                        <a:lnSpc>
                          <a:spcPct val="100000"/>
                        </a:lnSpc>
                        <a:spcBef>
                          <a:spcPts val="0"/>
                        </a:spcBef>
                        <a:spcAft>
                          <a:spcPts val="0"/>
                        </a:spcAft>
                        <a:buClrTx/>
                        <a:buSzTx/>
                        <a:buFontTx/>
                        <a:buNone/>
                        <a:defRPr/>
                      </a:pPr>
                      <a:r>
                        <a:rPr lang="en-US" altLang="zh-CN" sz="1200" b="0" i="0" u="none" strike="noStrike" dirty="0" smtClean="0">
                          <a:latin typeface="+mn-lt"/>
                          <a:ea typeface="+mn-ea"/>
                        </a:rPr>
                        <a:t>Mezz1/2</a:t>
                      </a:r>
                      <a:endParaRPr lang="zh-CN" altLang="en-US" sz="1200" b="0" i="0" u="none" strike="noStrike" dirty="0" smtClean="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2495" rtl="0" eaLnBrk="1" fontAlgn="b" latinLnBrk="0" hangingPunct="1">
                        <a:lnSpc>
                          <a:spcPct val="100000"/>
                        </a:lnSpc>
                        <a:spcBef>
                          <a:spcPts val="0"/>
                        </a:spcBef>
                        <a:spcAft>
                          <a:spcPts val="0"/>
                        </a:spcAft>
                        <a:buClrTx/>
                        <a:buSzTx/>
                        <a:buFontTx/>
                        <a:buNone/>
                        <a:defRPr/>
                      </a:pPr>
                      <a:r>
                        <a:rPr lang="en-US" altLang="zh-CN" sz="1200" b="0" i="0" u="none" strike="noStrike" dirty="0" smtClean="0">
                          <a:latin typeface="+mn-lt"/>
                          <a:ea typeface="+mn-ea"/>
                        </a:rPr>
                        <a:t>2*10GE</a:t>
                      </a:r>
                      <a:r>
                        <a:rPr lang="zh-CN" altLang="en-US" sz="1200" b="0" i="0" u="none" strike="noStrike" baseline="0" dirty="0" smtClean="0">
                          <a:latin typeface="+mn-lt"/>
                          <a:ea typeface="+mn-ea"/>
                        </a:rPr>
                        <a:t> </a:t>
                      </a:r>
                      <a:r>
                        <a:rPr lang="en-US" altLang="zh-CN" sz="1200" b="0" i="0" u="none" strike="noStrike" dirty="0" smtClean="0">
                          <a:latin typeface="+mn-lt"/>
                          <a:ea typeface="+mn-ea"/>
                        </a:rPr>
                        <a:t> CNA </a:t>
                      </a:r>
                      <a:r>
                        <a:rPr lang="zh-CN" altLang="en-US" sz="1200" b="0" i="0" u="none" strike="noStrike" dirty="0" smtClean="0">
                          <a:latin typeface="+mn-lt"/>
                          <a:ea typeface="+mn-ea"/>
                        </a:rPr>
                        <a:t>扣卡</a:t>
                      </a:r>
                      <a:endParaRPr lang="zh-CN" altLang="en-US" sz="1200" b="0" i="0" u="none" strike="noStrike" dirty="0" smtClean="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4364">
                <a:tc vMerge="1">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2495" rtl="0" eaLnBrk="1" fontAlgn="b" latinLnBrk="0" hangingPunct="1">
                        <a:lnSpc>
                          <a:spcPct val="100000"/>
                        </a:lnSpc>
                        <a:spcBef>
                          <a:spcPts val="0"/>
                        </a:spcBef>
                        <a:spcAft>
                          <a:spcPts val="0"/>
                        </a:spcAft>
                        <a:buClrTx/>
                        <a:buSzTx/>
                        <a:buFontTx/>
                        <a:buNone/>
                        <a:defRPr/>
                      </a:pPr>
                      <a:r>
                        <a:rPr lang="en-US" altLang="zh-CN" sz="1200" b="0" i="0" u="none" strike="noStrike" dirty="0" smtClean="0">
                          <a:latin typeface="+mn-lt"/>
                          <a:ea typeface="+mn-ea"/>
                        </a:rPr>
                        <a:t>MZ512</a:t>
                      </a:r>
                      <a:endParaRPr lang="zh-CN" altLang="en-US" sz="1200" b="0" i="0" u="none" strike="noStrike" dirty="0" smtClean="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2495" rtl="0" eaLnBrk="1" fontAlgn="b" latinLnBrk="0" hangingPunct="1">
                        <a:lnSpc>
                          <a:spcPct val="100000"/>
                        </a:lnSpc>
                        <a:spcBef>
                          <a:spcPts val="0"/>
                        </a:spcBef>
                        <a:spcAft>
                          <a:spcPts val="0"/>
                        </a:spcAft>
                        <a:buClrTx/>
                        <a:buSzTx/>
                        <a:buFontTx/>
                        <a:buNone/>
                        <a:defRPr/>
                      </a:pPr>
                      <a:r>
                        <a:rPr lang="en-US" altLang="zh-CN" sz="1200" b="0" i="0" u="none" strike="noStrike" dirty="0" smtClean="0">
                          <a:latin typeface="+mn-lt"/>
                          <a:ea typeface="+mn-ea"/>
                        </a:rPr>
                        <a:t>Mezz1/2</a:t>
                      </a:r>
                      <a:endParaRPr lang="zh-CN" altLang="en-US" sz="1200" b="0" i="0" u="none" strike="noStrike" dirty="0" smtClean="0">
                        <a:latin typeface="+mn-lt"/>
                        <a:ea typeface="+mn-ea"/>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2495" rtl="0" eaLnBrk="1" fontAlgn="b" latinLnBrk="0" hangingPunct="1">
                        <a:lnSpc>
                          <a:spcPct val="100000"/>
                        </a:lnSpc>
                        <a:spcBef>
                          <a:spcPts val="0"/>
                        </a:spcBef>
                        <a:spcAft>
                          <a:spcPts val="0"/>
                        </a:spcAft>
                        <a:buClrTx/>
                        <a:buSzTx/>
                        <a:buFontTx/>
                        <a:buNone/>
                        <a:defRPr/>
                      </a:pPr>
                      <a:r>
                        <a:rPr lang="en-US" altLang="zh-CN" sz="1200" b="0" i="0" u="none" strike="noStrike" kern="1200" dirty="0" smtClean="0">
                          <a:solidFill>
                            <a:schemeClr val="tx1"/>
                          </a:solidFill>
                          <a:latin typeface="+mn-lt"/>
                          <a:ea typeface="+mn-ea"/>
                          <a:cs typeface="+mn-cs"/>
                        </a:rPr>
                        <a:t>2*</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2</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10GE</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  CNA </a:t>
                      </a:r>
                      <a:r>
                        <a:rPr lang="zh-CN" altLang="en-US" sz="1200" b="0" i="0" u="none" strike="noStrike" kern="1200" dirty="0" smtClean="0">
                          <a:solidFill>
                            <a:schemeClr val="tx1"/>
                          </a:solidFill>
                          <a:latin typeface="+mn-lt"/>
                          <a:ea typeface="+mn-ea"/>
                          <a:cs typeface="+mn-cs"/>
                        </a:rPr>
                        <a:t>扣卡</a:t>
                      </a:r>
                      <a:endParaRPr lang="en-US" altLang="zh-CN" sz="1200" b="0" i="0" u="none" strike="noStrike" kern="1200" dirty="0" smtClean="0">
                        <a:solidFill>
                          <a:schemeClr val="tx1"/>
                        </a:solidFill>
                        <a:latin typeface="+mn-lt"/>
                        <a:ea typeface="+mn-ea"/>
                        <a:cs typeface="+mn-cs"/>
                      </a:endParaRPr>
                    </a:p>
                  </a:txBody>
                  <a:tcPr marL="71998" marR="11116" marT="12354"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1785" name="Text Box 19"/>
          <p:cNvSpPr txBox="1">
            <a:spLocks noChangeArrowheads="1"/>
          </p:cNvSpPr>
          <p:nvPr/>
        </p:nvSpPr>
        <p:spPr bwMode="auto">
          <a:xfrm>
            <a:off x="2638425" y="3781425"/>
            <a:ext cx="7191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defRPr/>
            </a:pPr>
            <a:r>
              <a:rPr lang="zh-CN" altLang="en-US" sz="1400" smtClean="0">
                <a:solidFill>
                  <a:schemeClr val="bg1"/>
                </a:solidFill>
                <a:latin typeface="+mn-lt"/>
                <a:ea typeface="+mn-ea"/>
                <a:cs typeface="Arial" panose="020B0604020202020204" pitchFamily="34" charset="0"/>
              </a:rPr>
              <a:t>扣卡型号</a:t>
            </a:r>
            <a:endParaRPr lang="en-US" altLang="zh-CN" sz="1400" smtClean="0">
              <a:solidFill>
                <a:schemeClr val="bg1"/>
              </a:solidFill>
              <a:latin typeface="+mn-lt"/>
              <a:ea typeface="+mn-ea"/>
              <a:cs typeface="Arial" panose="020B0604020202020204" pitchFamily="34" charset="0"/>
            </a:endParaRPr>
          </a:p>
        </p:txBody>
      </p:sp>
      <p:sp>
        <p:nvSpPr>
          <p:cNvPr id="31786" name="Text Box 19"/>
          <p:cNvSpPr txBox="1">
            <a:spLocks noChangeArrowheads="1"/>
          </p:cNvSpPr>
          <p:nvPr/>
        </p:nvSpPr>
        <p:spPr bwMode="auto">
          <a:xfrm>
            <a:off x="5978525" y="3781425"/>
            <a:ext cx="10366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a:defRPr/>
            </a:pPr>
            <a:r>
              <a:rPr lang="zh-CN" altLang="en-US" sz="1400" smtClean="0">
                <a:solidFill>
                  <a:schemeClr val="bg1"/>
                </a:solidFill>
                <a:latin typeface="+mn-lt"/>
                <a:ea typeface="+mn-ea"/>
                <a:cs typeface="Arial" panose="020B0604020202020204" pitchFamily="34" charset="0"/>
              </a:rPr>
              <a:t>规格</a:t>
            </a:r>
            <a:endParaRPr lang="en-US" altLang="zh-CN" sz="1400" smtClean="0">
              <a:solidFill>
                <a:schemeClr val="bg1"/>
              </a:solidFill>
              <a:latin typeface="+mn-lt"/>
              <a:ea typeface="+mn-ea"/>
              <a:cs typeface="Arial" panose="020B0604020202020204" pitchFamily="34" charset="0"/>
            </a:endParaRPr>
          </a:p>
        </p:txBody>
      </p:sp>
      <p:sp>
        <p:nvSpPr>
          <p:cNvPr id="31787" name="标题 29"/>
          <p:cNvSpPr txBox="1"/>
          <p:nvPr/>
        </p:nvSpPr>
        <p:spPr bwMode="auto">
          <a:xfrm>
            <a:off x="250825" y="358775"/>
            <a:ext cx="64928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Tree>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19100" indent="-419100" eaLnBrk="1" hangingPunct="1">
              <a:buClr>
                <a:schemeClr val="tx1"/>
              </a:buClr>
              <a:buSzTx/>
              <a:buFont typeface="Wingdings" panose="05000000000000000000" pitchFamily="2" charset="2"/>
              <a:buAutoNum type="arabicPeriod"/>
              <a:defRPr/>
            </a:pPr>
            <a:r>
              <a:rPr lang="zh-CN" altLang="en-US" sz="1800" dirty="0">
                <a:latin typeface="+mn-ea"/>
              </a:rPr>
              <a:t>云计算硬件概览</a:t>
            </a:r>
            <a:endParaRPr lang="zh-CN" altLang="en-US" sz="1800" dirty="0">
              <a:latin typeface="+mn-ea"/>
            </a:endParaRPr>
          </a:p>
          <a:p>
            <a:pPr marL="419100" indent="-419100" eaLnBrk="1" hangingPunct="1">
              <a:lnSpc>
                <a:spcPct val="150000"/>
              </a:lnSpc>
              <a:buClr>
                <a:schemeClr val="tx1"/>
              </a:buClr>
              <a:buSzTx/>
              <a:buFont typeface="Wingdings" panose="05000000000000000000" pitchFamily="2" charset="2"/>
              <a:buAutoNum type="arabicPeriod"/>
              <a:defRPr/>
            </a:pPr>
            <a:r>
              <a:rPr lang="zh-CN" altLang="en-US" sz="1800" b="1" dirty="0" smtClean="0">
                <a:latin typeface="+mn-ea"/>
              </a:rPr>
              <a:t>服务器</a:t>
            </a:r>
            <a:r>
              <a:rPr lang="zh-CN" altLang="en-US" sz="1800" b="1" dirty="0">
                <a:latin typeface="+mn-ea"/>
              </a:rPr>
              <a:t>介绍</a:t>
            </a:r>
            <a:endParaRPr lang="en-US" altLang="zh-CN" sz="1800" b="1" dirty="0">
              <a:latin typeface="+mn-ea"/>
            </a:endParaRPr>
          </a:p>
          <a:p>
            <a:pPr marL="782955" lvl="1" indent="-381000" eaLnBrk="1" hangingPunct="1">
              <a:lnSpc>
                <a:spcPct val="150000"/>
              </a:lnSpc>
              <a:buSzTx/>
              <a:buFont typeface="Wingdings" panose="05000000000000000000" pitchFamily="2" charset="2"/>
              <a:buNone/>
              <a:defRPr/>
            </a:pPr>
            <a:r>
              <a:rPr lang="en-US" altLang="zh-CN" sz="1600" dirty="0">
                <a:solidFill>
                  <a:schemeClr val="bg1">
                    <a:lumMod val="50000"/>
                  </a:schemeClr>
                </a:solidFill>
                <a:latin typeface="+mn-ea"/>
                <a:cs typeface="+mn-cs"/>
              </a:rPr>
              <a:t>2.1 </a:t>
            </a:r>
            <a:r>
              <a:rPr lang="en-US" altLang="zh-CN" sz="1600" dirty="0">
                <a:solidFill>
                  <a:schemeClr val="bg1">
                    <a:lumMod val="50000"/>
                  </a:schemeClr>
                </a:solidFill>
              </a:rPr>
              <a:t>E9000</a:t>
            </a:r>
            <a:r>
              <a:rPr lang="zh-CN" altLang="en-US" sz="1600" dirty="0">
                <a:solidFill>
                  <a:schemeClr val="bg1">
                    <a:lumMod val="50000"/>
                  </a:schemeClr>
                </a:solidFill>
                <a:latin typeface="+mn-ea"/>
              </a:rPr>
              <a:t>产品介绍</a:t>
            </a:r>
            <a:endParaRPr lang="zh-CN" altLang="en-US" sz="1600" dirty="0">
              <a:solidFill>
                <a:schemeClr val="bg1">
                  <a:lumMod val="50000"/>
                </a:schemeClr>
              </a:solidFill>
              <a:latin typeface="+mn-ea"/>
            </a:endParaRPr>
          </a:p>
          <a:p>
            <a:pPr marL="782955" lvl="1" indent="-381000" eaLnBrk="1" hangingPunct="1">
              <a:lnSpc>
                <a:spcPct val="150000"/>
              </a:lnSpc>
              <a:buSzTx/>
              <a:buFont typeface="Wingdings" panose="05000000000000000000" pitchFamily="2" charset="2"/>
              <a:buNone/>
              <a:defRPr/>
            </a:pPr>
            <a:r>
              <a:rPr lang="en-US" altLang="zh-CN" sz="1600" dirty="0">
                <a:latin typeface="+mn-ea"/>
              </a:rPr>
              <a:t>2.2 </a:t>
            </a:r>
            <a:r>
              <a:rPr lang="en-US" altLang="zh-CN" sz="1600" b="1" dirty="0"/>
              <a:t>RH2288H</a:t>
            </a:r>
            <a:r>
              <a:rPr lang="zh-CN" altLang="en-US" sz="1600" b="1" dirty="0">
                <a:latin typeface="+mn-ea"/>
              </a:rPr>
              <a:t>产品介绍</a:t>
            </a:r>
            <a:endParaRPr lang="en-US" altLang="zh-CN" sz="1600" b="1" dirty="0">
              <a:latin typeface="+mn-ea"/>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cs typeface="+mn-cs"/>
              </a:rPr>
              <a:t>存储设备介绍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cs typeface="+mn-cs"/>
              </a:rPr>
              <a:t>交换机介绍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en-US" altLang="zh-CN" sz="1800" dirty="0">
                <a:solidFill>
                  <a:srgbClr val="777777"/>
                </a:solidFill>
                <a:cs typeface="+mn-cs"/>
              </a:rPr>
              <a:t>TC</a:t>
            </a:r>
            <a:r>
              <a:rPr lang="zh-CN" altLang="en-US" sz="1800" dirty="0">
                <a:solidFill>
                  <a:srgbClr val="777777"/>
                </a:solidFill>
                <a:latin typeface="+mn-ea"/>
                <a:cs typeface="+mn-cs"/>
              </a:rPr>
              <a:t>设备介绍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rPr>
              <a:t>云计算硬件典型部署</a:t>
            </a:r>
            <a:r>
              <a:rPr lang="zh-CN" altLang="en-US" sz="1800" dirty="0" smtClean="0">
                <a:solidFill>
                  <a:srgbClr val="777777"/>
                </a:solidFill>
                <a:latin typeface="+mn-ea"/>
              </a:rPr>
              <a:t>形态</a:t>
            </a:r>
            <a:endParaRPr lang="zh-CN" altLang="en-US" sz="1800" dirty="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860425" y="2827338"/>
            <a:ext cx="2768600" cy="1998662"/>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7" name="矩形 6"/>
          <p:cNvSpPr/>
          <p:nvPr/>
        </p:nvSpPr>
        <p:spPr bwMode="auto">
          <a:xfrm>
            <a:off x="860425" y="1450975"/>
            <a:ext cx="2768600" cy="1257300"/>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35867" name="Text Box 70"/>
          <p:cNvSpPr>
            <a:spLocks noChangeArrowheads="1"/>
          </p:cNvSpPr>
          <p:nvPr/>
        </p:nvSpPr>
        <p:spPr bwMode="auto">
          <a:xfrm>
            <a:off x="361950" y="1196975"/>
            <a:ext cx="460375" cy="3629025"/>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spcBef>
                <a:spcPct val="50000"/>
              </a:spcBef>
              <a:defRPr/>
            </a:pPr>
            <a:r>
              <a:rPr lang="zh-CN" altLang="en-US" sz="1400" dirty="0" smtClean="0">
                <a:solidFill>
                  <a:srgbClr val="FFFFFF"/>
                </a:solidFill>
                <a:latin typeface="+mn-lt"/>
                <a:ea typeface="+mn-ea"/>
                <a:cs typeface="Arial" panose="020B0604020202020204" pitchFamily="34" charset="0"/>
              </a:rPr>
              <a:t>产品图</a:t>
            </a:r>
            <a:endParaRPr lang="en-US" altLang="zh-CN" sz="1400" dirty="0" smtClean="0">
              <a:solidFill>
                <a:srgbClr val="FFFFFF"/>
              </a:solidFill>
              <a:latin typeface="+mn-lt"/>
              <a:ea typeface="+mn-ea"/>
              <a:cs typeface="Arial" panose="020B0604020202020204" pitchFamily="34" charset="0"/>
            </a:endParaRPr>
          </a:p>
        </p:txBody>
      </p:sp>
      <p:sp>
        <p:nvSpPr>
          <p:cNvPr id="14" name="矩形 13"/>
          <p:cNvSpPr/>
          <p:nvPr/>
        </p:nvSpPr>
        <p:spPr bwMode="auto">
          <a:xfrm>
            <a:off x="860425" y="1196975"/>
            <a:ext cx="2779713" cy="239713"/>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15" name="矩形 14"/>
          <p:cNvSpPr/>
          <p:nvPr/>
        </p:nvSpPr>
        <p:spPr bwMode="auto">
          <a:xfrm>
            <a:off x="860425" y="2827338"/>
            <a:ext cx="2779713" cy="24130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Clr>
                <a:srgbClr val="CC9900"/>
              </a:buClr>
              <a:buFont typeface="Wingdings" panose="05000000000000000000" pitchFamily="2" charset="2"/>
              <a:buChar char="n"/>
              <a:defRPr/>
            </a:pPr>
            <a:endParaRPr lang="zh-CN" altLang="en-US" sz="1400">
              <a:latin typeface="+mn-lt"/>
              <a:ea typeface="+mn-ea"/>
              <a:cs typeface="Arial" panose="020B0604020202020204" pitchFamily="34" charset="0"/>
            </a:endParaRPr>
          </a:p>
        </p:txBody>
      </p:sp>
      <p:sp>
        <p:nvSpPr>
          <p:cNvPr id="19" name="Text Box 19"/>
          <p:cNvSpPr txBox="1">
            <a:spLocks noChangeArrowheads="1"/>
          </p:cNvSpPr>
          <p:nvPr/>
        </p:nvSpPr>
        <p:spPr bwMode="auto">
          <a:xfrm>
            <a:off x="1900238" y="1249363"/>
            <a:ext cx="719137" cy="215444"/>
          </a:xfrm>
          <a:prstGeom prst="rect">
            <a:avLst/>
          </a:prstGeom>
          <a:noFill/>
          <a:ln w="9525" algn="ctr">
            <a:noFill/>
            <a:miter lim="800000"/>
          </a:ln>
        </p:spPr>
        <p:txBody>
          <a:bodyPr lIns="0" tIns="0" rIns="0" bIns="0">
            <a:spAutoFit/>
          </a:bodyPr>
          <a:lstStyle/>
          <a:p>
            <a:pPr algn="ctr" defTabSz="600710" eaLnBrk="1" fontAlgn="t" hangingPunct="1">
              <a:defRPr/>
            </a:pPr>
            <a:r>
              <a:rPr lang="zh-CN" altLang="en-US" sz="1400" dirty="0">
                <a:solidFill>
                  <a:schemeClr val="tx1">
                    <a:lumMod val="75000"/>
                    <a:lumOff val="25000"/>
                  </a:schemeClr>
                </a:solidFill>
                <a:latin typeface="+mn-lt"/>
                <a:ea typeface="+mn-ea"/>
                <a:cs typeface="Arial" panose="020B0604020202020204" pitchFamily="34" charset="0"/>
              </a:rPr>
              <a:t>正视图</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20" name="Text Box 19"/>
          <p:cNvSpPr txBox="1">
            <a:spLocks noChangeArrowheads="1"/>
          </p:cNvSpPr>
          <p:nvPr/>
        </p:nvSpPr>
        <p:spPr bwMode="auto">
          <a:xfrm>
            <a:off x="1900238" y="2847975"/>
            <a:ext cx="719137" cy="215444"/>
          </a:xfrm>
          <a:prstGeom prst="rect">
            <a:avLst/>
          </a:prstGeom>
          <a:noFill/>
          <a:ln w="9525" algn="ctr">
            <a:noFill/>
            <a:miter lim="800000"/>
          </a:ln>
        </p:spPr>
        <p:txBody>
          <a:bodyPr lIns="0" tIns="0" rIns="0" bIns="0">
            <a:spAutoFit/>
          </a:bodyPr>
          <a:lstStyle/>
          <a:p>
            <a:pPr algn="ctr" defTabSz="600710" eaLnBrk="1" fontAlgn="t" hangingPunct="1">
              <a:defRPr/>
            </a:pPr>
            <a:r>
              <a:rPr lang="zh-CN" altLang="en-US" sz="1400" dirty="0">
                <a:solidFill>
                  <a:schemeClr val="tx1">
                    <a:lumMod val="75000"/>
                    <a:lumOff val="25000"/>
                  </a:schemeClr>
                </a:solidFill>
                <a:latin typeface="+mn-lt"/>
                <a:ea typeface="+mn-ea"/>
                <a:cs typeface="Arial" panose="020B0604020202020204" pitchFamily="34" charset="0"/>
              </a:rPr>
              <a:t>后视图</a:t>
            </a:r>
            <a:endParaRPr lang="en-US" altLang="zh-CN" sz="1400" dirty="0">
              <a:solidFill>
                <a:schemeClr val="tx1">
                  <a:lumMod val="75000"/>
                  <a:lumOff val="25000"/>
                </a:schemeClr>
              </a:solidFill>
              <a:latin typeface="+mn-lt"/>
              <a:ea typeface="+mn-ea"/>
              <a:cs typeface="Arial" panose="020B0604020202020204" pitchFamily="34" charset="0"/>
            </a:endParaRPr>
          </a:p>
        </p:txBody>
      </p:sp>
      <p:sp>
        <p:nvSpPr>
          <p:cNvPr id="21" name="矩形 20"/>
          <p:cNvSpPr/>
          <p:nvPr/>
        </p:nvSpPr>
        <p:spPr bwMode="auto">
          <a:xfrm>
            <a:off x="860425" y="4881563"/>
            <a:ext cx="7959725" cy="1068387"/>
          </a:xfrm>
          <a:prstGeom prst="rect">
            <a:avLst/>
          </a:prstGeom>
          <a:solidFill>
            <a:srgbClr val="F9F9F9"/>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177800" indent="-177800" eaLnBrk="1" fontAlgn="t" hangingPunct="1">
              <a:lnSpc>
                <a:spcPct val="150000"/>
              </a:lnSpc>
              <a:buFont typeface="Arial" panose="020B0604020202020204" pitchFamily="34" charset="0"/>
              <a:buChar char="•"/>
              <a:defRPr/>
            </a:pPr>
            <a:r>
              <a:rPr lang="zh-CN" altLang="en-US" sz="1400" b="1" dirty="0">
                <a:solidFill>
                  <a:srgbClr val="000000"/>
                </a:solidFill>
                <a:latin typeface="+mn-lt"/>
                <a:ea typeface="+mn-ea"/>
                <a:cs typeface="Arial" panose="020B0604020202020204" pitchFamily="34" charset="0"/>
              </a:rPr>
              <a:t>超强性能：</a:t>
            </a:r>
            <a:r>
              <a:rPr lang="zh-CN" altLang="en-US" sz="1400" dirty="0">
                <a:solidFill>
                  <a:srgbClr val="000000"/>
                </a:solidFill>
                <a:latin typeface="+mn-lt"/>
                <a:ea typeface="+mn-ea"/>
                <a:cs typeface="Arial" panose="020B0604020202020204" pitchFamily="34" charset="0"/>
              </a:rPr>
              <a:t>最大支持部署</a:t>
            </a:r>
            <a:r>
              <a:rPr lang="en-US" altLang="zh-CN" sz="1400" dirty="0">
                <a:solidFill>
                  <a:srgbClr val="000000"/>
                </a:solidFill>
                <a:latin typeface="+mn-lt"/>
                <a:ea typeface="+mn-ea"/>
                <a:cs typeface="Arial" panose="020B0604020202020204" pitchFamily="34" charset="0"/>
              </a:rPr>
              <a:t>2</a:t>
            </a:r>
            <a:r>
              <a:rPr lang="zh-CN" altLang="en-US" sz="1400" dirty="0">
                <a:solidFill>
                  <a:srgbClr val="000000"/>
                </a:solidFill>
                <a:latin typeface="+mn-lt"/>
                <a:ea typeface="+mn-ea"/>
                <a:cs typeface="Arial" panose="020B0604020202020204" pitchFamily="34" charset="0"/>
              </a:rPr>
              <a:t>个</a:t>
            </a:r>
            <a:r>
              <a:rPr lang="en-US" altLang="zh-CN" sz="1400" dirty="0">
                <a:solidFill>
                  <a:srgbClr val="000000"/>
                </a:solidFill>
                <a:latin typeface="+mn-lt"/>
                <a:ea typeface="+mn-ea"/>
                <a:cs typeface="Arial" panose="020B0604020202020204" pitchFamily="34" charset="0"/>
              </a:rPr>
              <a:t>8</a:t>
            </a:r>
            <a:r>
              <a:rPr lang="zh-CN" altLang="en-US" sz="1400" dirty="0">
                <a:solidFill>
                  <a:srgbClr val="000000"/>
                </a:solidFill>
                <a:latin typeface="+mn-lt"/>
                <a:ea typeface="+mn-ea"/>
                <a:cs typeface="Arial" panose="020B0604020202020204" pitchFamily="34" charset="0"/>
              </a:rPr>
              <a:t>核 </a:t>
            </a:r>
            <a:r>
              <a:rPr lang="en-US" altLang="zh-CN" sz="1400" dirty="0">
                <a:solidFill>
                  <a:srgbClr val="000000"/>
                </a:solidFill>
                <a:latin typeface="+mn-lt"/>
                <a:ea typeface="+mn-ea"/>
                <a:cs typeface="Arial" panose="020B0604020202020204" pitchFamily="34" charset="0"/>
              </a:rPr>
              <a:t>E5-2600 CPU</a:t>
            </a:r>
            <a:endParaRPr lang="en-US" altLang="zh-CN" sz="1400" dirty="0">
              <a:solidFill>
                <a:srgbClr val="000000"/>
              </a:solidFill>
              <a:latin typeface="+mn-lt"/>
              <a:ea typeface="+mn-ea"/>
              <a:cs typeface="Arial" panose="020B0604020202020204" pitchFamily="34" charset="0"/>
            </a:endParaRPr>
          </a:p>
          <a:p>
            <a:pPr marL="177800" indent="-177800" eaLnBrk="1" fontAlgn="t" hangingPunct="1">
              <a:lnSpc>
                <a:spcPct val="150000"/>
              </a:lnSpc>
              <a:buFont typeface="Arial" panose="020B0604020202020204" pitchFamily="34" charset="0"/>
              <a:buChar char="•"/>
              <a:defRPr/>
            </a:pPr>
            <a:r>
              <a:rPr lang="zh-CN" altLang="en-US" sz="1400" b="1" dirty="0">
                <a:solidFill>
                  <a:srgbClr val="000000"/>
                </a:solidFill>
                <a:latin typeface="+mn-lt"/>
                <a:ea typeface="+mn-ea"/>
                <a:cs typeface="Arial" panose="020B0604020202020204" pitchFamily="34" charset="0"/>
              </a:rPr>
              <a:t>大内存：</a:t>
            </a:r>
            <a:r>
              <a:rPr lang="zh-CN" altLang="en-US" sz="1400" dirty="0">
                <a:solidFill>
                  <a:srgbClr val="000000"/>
                </a:solidFill>
                <a:latin typeface="+mn-lt"/>
                <a:ea typeface="+mn-ea"/>
                <a:cs typeface="Arial" panose="020B0604020202020204" pitchFamily="34" charset="0"/>
              </a:rPr>
              <a:t>支持部署</a:t>
            </a:r>
            <a:r>
              <a:rPr lang="en-US" altLang="zh-CN" sz="1400" dirty="0">
                <a:solidFill>
                  <a:srgbClr val="000000"/>
                </a:solidFill>
                <a:latin typeface="+mn-lt"/>
                <a:ea typeface="+mn-ea"/>
                <a:cs typeface="Arial" panose="020B0604020202020204" pitchFamily="34" charset="0"/>
              </a:rPr>
              <a:t>24</a:t>
            </a:r>
            <a:r>
              <a:rPr lang="zh-CN" altLang="en-US" sz="1400" dirty="0">
                <a:solidFill>
                  <a:srgbClr val="000000"/>
                </a:solidFill>
                <a:latin typeface="+mn-lt"/>
                <a:ea typeface="+mn-ea"/>
                <a:cs typeface="Arial" panose="020B0604020202020204" pitchFamily="34" charset="0"/>
              </a:rPr>
              <a:t>根内存，最大内存容量可达</a:t>
            </a:r>
            <a:r>
              <a:rPr lang="en-US" altLang="zh-CN" sz="1400" dirty="0">
                <a:solidFill>
                  <a:srgbClr val="000000"/>
                </a:solidFill>
                <a:latin typeface="+mn-lt"/>
                <a:ea typeface="+mn-ea"/>
                <a:cs typeface="Arial" panose="020B0604020202020204" pitchFamily="34" charset="0"/>
              </a:rPr>
              <a:t>768GB</a:t>
            </a:r>
            <a:endParaRPr lang="en-US" altLang="zh-CN" sz="1400" dirty="0">
              <a:solidFill>
                <a:srgbClr val="000000"/>
              </a:solidFill>
              <a:latin typeface="+mn-lt"/>
              <a:ea typeface="+mn-ea"/>
              <a:cs typeface="Arial" panose="020B0604020202020204" pitchFamily="34" charset="0"/>
            </a:endParaRPr>
          </a:p>
          <a:p>
            <a:pPr marL="177800" indent="-177800" eaLnBrk="1" fontAlgn="t" hangingPunct="1">
              <a:lnSpc>
                <a:spcPct val="150000"/>
              </a:lnSpc>
              <a:buFont typeface="Arial" panose="020B0604020202020204" pitchFamily="34" charset="0"/>
              <a:buChar char="•"/>
              <a:defRPr/>
            </a:pPr>
            <a:r>
              <a:rPr lang="zh-CN" altLang="en-US" sz="1400" b="1" dirty="0">
                <a:solidFill>
                  <a:srgbClr val="000000"/>
                </a:solidFill>
                <a:latin typeface="+mn-lt"/>
                <a:ea typeface="+mn-ea"/>
                <a:cs typeface="Arial" panose="020B0604020202020204" pitchFamily="34" charset="0"/>
              </a:rPr>
              <a:t>灵活开放：</a:t>
            </a:r>
            <a:r>
              <a:rPr lang="zh-CN" altLang="en-US" sz="1400" dirty="0">
                <a:solidFill>
                  <a:srgbClr val="000000"/>
                </a:solidFill>
                <a:latin typeface="+mn-lt"/>
                <a:ea typeface="+mn-ea"/>
                <a:cs typeface="Arial" panose="020B0604020202020204" pitchFamily="34" charset="0"/>
              </a:rPr>
              <a:t>支持标准</a:t>
            </a:r>
            <a:r>
              <a:rPr lang="en-US" altLang="zh-CN" sz="1400" dirty="0" err="1">
                <a:solidFill>
                  <a:srgbClr val="000000"/>
                </a:solidFill>
                <a:latin typeface="+mn-lt"/>
                <a:ea typeface="+mn-ea"/>
                <a:cs typeface="Arial" panose="020B0604020202020204" pitchFamily="34" charset="0"/>
              </a:rPr>
              <a:t>PCIe</a:t>
            </a:r>
            <a:r>
              <a:rPr lang="zh-CN" altLang="en-US" sz="1400" dirty="0">
                <a:solidFill>
                  <a:srgbClr val="000000"/>
                </a:solidFill>
                <a:latin typeface="+mn-lt"/>
                <a:ea typeface="+mn-ea"/>
                <a:cs typeface="Arial" panose="020B0604020202020204" pitchFamily="34" charset="0"/>
              </a:rPr>
              <a:t>扩展插槽，用户可灵活选择标准</a:t>
            </a:r>
            <a:r>
              <a:rPr lang="en-US" altLang="zh-CN" sz="1400" dirty="0" err="1">
                <a:solidFill>
                  <a:srgbClr val="000000"/>
                </a:solidFill>
                <a:latin typeface="+mn-lt"/>
                <a:ea typeface="+mn-ea"/>
                <a:cs typeface="Arial" panose="020B0604020202020204" pitchFamily="34" charset="0"/>
              </a:rPr>
              <a:t>PCIe</a:t>
            </a:r>
            <a:r>
              <a:rPr lang="zh-CN" altLang="en-US" sz="1400" dirty="0">
                <a:solidFill>
                  <a:srgbClr val="000000"/>
                </a:solidFill>
                <a:latin typeface="+mn-lt"/>
                <a:ea typeface="+mn-ea"/>
                <a:cs typeface="Arial" panose="020B0604020202020204" pitchFamily="34" charset="0"/>
              </a:rPr>
              <a:t>插卡进行业务优化</a:t>
            </a:r>
            <a:endParaRPr lang="zh-CN" altLang="en-US" sz="1400" dirty="0">
              <a:solidFill>
                <a:srgbClr val="000000"/>
              </a:solidFill>
              <a:latin typeface="+mn-lt"/>
              <a:ea typeface="+mn-ea"/>
              <a:cs typeface="Arial" panose="020B0604020202020204" pitchFamily="34" charset="0"/>
            </a:endParaRPr>
          </a:p>
        </p:txBody>
      </p:sp>
      <p:sp>
        <p:nvSpPr>
          <p:cNvPr id="35873" name="Text Box 70"/>
          <p:cNvSpPr>
            <a:spLocks noChangeArrowheads="1"/>
          </p:cNvSpPr>
          <p:nvPr/>
        </p:nvSpPr>
        <p:spPr bwMode="auto">
          <a:xfrm>
            <a:off x="361950" y="4889500"/>
            <a:ext cx="460375" cy="1060450"/>
          </a:xfrm>
          <a:prstGeom prst="roundRect">
            <a:avLst>
              <a:gd name="adj" fmla="val 0"/>
            </a:avLst>
          </a:prstGeom>
          <a:solidFill>
            <a:srgbClr val="B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59362" tIns="29681" rIns="59362" bIns="29681" anchor="ctr" anchorCtr="1"/>
          <a:lstStyle>
            <a:lvl1pPr defTabSz="600075">
              <a:defRPr sz="1000">
                <a:solidFill>
                  <a:schemeClr val="tx1"/>
                </a:solidFill>
                <a:latin typeface="FrutigerNext LT Regular" pitchFamily="34" charset="0"/>
                <a:ea typeface="宋体" panose="02010600030101010101" pitchFamily="2" charset="-122"/>
              </a:defRPr>
            </a:lvl1pPr>
            <a:lvl2pPr marL="742950" indent="-285750" defTabSz="600075">
              <a:defRPr sz="1000">
                <a:solidFill>
                  <a:schemeClr val="tx1"/>
                </a:solidFill>
                <a:latin typeface="FrutigerNext LT Regular" pitchFamily="34" charset="0"/>
                <a:ea typeface="宋体" panose="02010600030101010101" pitchFamily="2" charset="-122"/>
              </a:defRPr>
            </a:lvl2pPr>
            <a:lvl3pPr marL="1143000" indent="-228600" defTabSz="600075">
              <a:defRPr sz="1000">
                <a:solidFill>
                  <a:schemeClr val="tx1"/>
                </a:solidFill>
                <a:latin typeface="FrutigerNext LT Regular" pitchFamily="34" charset="0"/>
                <a:ea typeface="宋体" panose="02010600030101010101" pitchFamily="2" charset="-122"/>
              </a:defRPr>
            </a:lvl3pPr>
            <a:lvl4pPr marL="1600200" indent="-228600" defTabSz="600075">
              <a:defRPr sz="1000">
                <a:solidFill>
                  <a:schemeClr val="tx1"/>
                </a:solidFill>
                <a:latin typeface="FrutigerNext LT Regular" pitchFamily="34" charset="0"/>
                <a:ea typeface="宋体" panose="02010600030101010101" pitchFamily="2" charset="-122"/>
              </a:defRPr>
            </a:lvl4pPr>
            <a:lvl5pPr marL="2057400" indent="-228600" defTabSz="600075">
              <a:defRPr sz="1000">
                <a:solidFill>
                  <a:schemeClr val="tx1"/>
                </a:solidFill>
                <a:latin typeface="FrutigerNext LT Regular" pitchFamily="34" charset="0"/>
                <a:ea typeface="宋体" panose="02010600030101010101" pitchFamily="2" charset="-122"/>
              </a:defRPr>
            </a:lvl5pPr>
            <a:lvl6pPr marL="25146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600075"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spcBef>
                <a:spcPct val="50000"/>
              </a:spcBef>
              <a:defRPr/>
            </a:pPr>
            <a:r>
              <a:rPr lang="zh-CN" altLang="en-US" sz="1400" smtClean="0">
                <a:solidFill>
                  <a:srgbClr val="FFFFFF"/>
                </a:solidFill>
                <a:latin typeface="+mn-lt"/>
                <a:ea typeface="+mn-ea"/>
                <a:cs typeface="Arial" panose="020B0604020202020204" pitchFamily="34" charset="0"/>
              </a:rPr>
              <a:t>亮点</a:t>
            </a:r>
            <a:endParaRPr lang="en-US" altLang="zh-CN" sz="1400" smtClean="0">
              <a:solidFill>
                <a:srgbClr val="FFFFFF"/>
              </a:solidFill>
              <a:latin typeface="+mn-lt"/>
              <a:ea typeface="+mn-ea"/>
              <a:cs typeface="Arial" panose="020B0604020202020204" pitchFamily="34" charset="0"/>
            </a:endParaRPr>
          </a:p>
        </p:txBody>
      </p:sp>
      <p:pic>
        <p:nvPicPr>
          <p:cNvPr id="37899"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3013" y="1635125"/>
            <a:ext cx="188753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213" y="3302000"/>
            <a:ext cx="19240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6" name="标题 29"/>
          <p:cNvSpPr txBox="1"/>
          <p:nvPr/>
        </p:nvSpPr>
        <p:spPr bwMode="auto">
          <a:xfrm>
            <a:off x="250825" y="358775"/>
            <a:ext cx="37084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graphicFrame>
        <p:nvGraphicFramePr>
          <p:cNvPr id="17" name="表格 22"/>
          <p:cNvGraphicFramePr>
            <a:graphicFrameLocks noGrp="1"/>
          </p:cNvGraphicFramePr>
          <p:nvPr/>
        </p:nvGraphicFramePr>
        <p:xfrm>
          <a:off x="3851275" y="1196975"/>
          <a:ext cx="4968875" cy="3600001"/>
        </p:xfrm>
        <a:graphic>
          <a:graphicData uri="http://schemas.openxmlformats.org/drawingml/2006/table">
            <a:tbl>
              <a:tblPr/>
              <a:tblGrid>
                <a:gridCol w="1008218"/>
                <a:gridCol w="3960657"/>
              </a:tblGrid>
              <a:tr h="259311">
                <a:tc>
                  <a:txBody>
                    <a:bodyPr/>
                    <a:lstStyle/>
                    <a:p>
                      <a:pPr algn="ctr">
                        <a:lnSpc>
                          <a:spcPct val="100000"/>
                        </a:lnSpc>
                      </a:pPr>
                      <a:r>
                        <a:rPr lang="zh-CN" altLang="en-US" sz="1100" b="1" dirty="0" smtClean="0">
                          <a:solidFill>
                            <a:schemeClr val="bg1"/>
                          </a:solidFill>
                          <a:latin typeface="+mn-lt"/>
                          <a:ea typeface="+mn-ea"/>
                        </a:rPr>
                        <a:t>形态</a:t>
                      </a:r>
                      <a:endParaRPr lang="zh-CN" altLang="en-US" sz="1100" b="1" dirty="0">
                        <a:solidFill>
                          <a:schemeClr val="bg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100" b="1" dirty="0" smtClean="0">
                          <a:solidFill>
                            <a:schemeClr val="bg1"/>
                          </a:solidFill>
                          <a:latin typeface="+mn-lt"/>
                          <a:ea typeface="+mn-ea"/>
                          <a:cs typeface="微软雅黑" panose="020B0503020204020204" pitchFamily="34" charset="-122"/>
                        </a:rPr>
                        <a:t>2U</a:t>
                      </a:r>
                      <a:r>
                        <a:rPr lang="en-US" altLang="zh-CN" sz="1100" b="1" baseline="0" dirty="0" smtClean="0">
                          <a:solidFill>
                            <a:schemeClr val="bg1"/>
                          </a:solidFill>
                          <a:latin typeface="+mn-lt"/>
                          <a:ea typeface="+mn-ea"/>
                          <a:cs typeface="微软雅黑" panose="020B0503020204020204" pitchFamily="34" charset="-122"/>
                        </a:rPr>
                        <a:t> </a:t>
                      </a:r>
                      <a:r>
                        <a:rPr lang="zh-CN" altLang="en-US" sz="1100" b="1" baseline="0" dirty="0" smtClean="0">
                          <a:solidFill>
                            <a:schemeClr val="bg1"/>
                          </a:solidFill>
                          <a:latin typeface="+mn-lt"/>
                          <a:ea typeface="+mn-ea"/>
                          <a:cs typeface="微软雅黑" panose="020B0503020204020204" pitchFamily="34" charset="-122"/>
                        </a:rPr>
                        <a:t>双路机架服务器</a:t>
                      </a:r>
                      <a:endParaRPr lang="en-US" altLang="zh-CN" sz="1100" b="1" dirty="0" smtClean="0">
                        <a:solidFill>
                          <a:schemeClr val="bg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r>
              <a:tr h="259311">
                <a:tc>
                  <a:txBody>
                    <a:bodyPr/>
                    <a:lstStyle/>
                    <a:p>
                      <a:pPr>
                        <a:lnSpc>
                          <a:spcPct val="100000"/>
                        </a:lnSpc>
                      </a:pPr>
                      <a:r>
                        <a:rPr lang="zh-CN" altLang="en-US" sz="1100" dirty="0" smtClean="0">
                          <a:solidFill>
                            <a:schemeClr val="tx1"/>
                          </a:solidFill>
                          <a:latin typeface="+mn-lt"/>
                          <a:ea typeface="+mn-ea"/>
                        </a:rPr>
                        <a:t>处理器数量</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100" dirty="0" smtClean="0">
                          <a:solidFill>
                            <a:schemeClr val="tx1"/>
                          </a:solidFill>
                          <a:latin typeface="+mn-lt"/>
                          <a:ea typeface="+mn-ea"/>
                          <a:cs typeface="微软雅黑" panose="020B0503020204020204" pitchFamily="34" charset="-122"/>
                        </a:rPr>
                        <a:t>1/2</a:t>
                      </a:r>
                      <a:r>
                        <a:rPr lang="zh-CN" altLang="en-US" sz="1100" baseline="0" dirty="0" smtClean="0">
                          <a:solidFill>
                            <a:schemeClr val="tx1"/>
                          </a:solidFill>
                          <a:latin typeface="+mn-lt"/>
                          <a:ea typeface="+mn-ea"/>
                          <a:cs typeface="微软雅黑" panose="020B0503020204020204" pitchFamily="34" charset="-122"/>
                        </a:rPr>
                        <a:t> 个</a:t>
                      </a:r>
                      <a:endParaRPr lang="en-US" altLang="zh-CN" sz="11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9311">
                <a:tc>
                  <a:txBody>
                    <a:bodyPr/>
                    <a:lstStyle/>
                    <a:p>
                      <a:pPr>
                        <a:lnSpc>
                          <a:spcPct val="100000"/>
                        </a:lnSpc>
                      </a:pPr>
                      <a:r>
                        <a:rPr lang="zh-CN" altLang="en-US" sz="1100" dirty="0" smtClean="0">
                          <a:solidFill>
                            <a:schemeClr val="tx1"/>
                          </a:solidFill>
                          <a:latin typeface="+mn-lt"/>
                          <a:ea typeface="+mn-ea"/>
                        </a:rPr>
                        <a:t>处理器型号</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tab pos="88900" algn="l"/>
                        </a:tabLst>
                        <a:defRPr/>
                      </a:pPr>
                      <a:r>
                        <a:rPr lang="en-US" altLang="zh-CN" sz="1100" dirty="0" smtClean="0">
                          <a:latin typeface="+mn-lt"/>
                          <a:ea typeface="+mn-ea"/>
                        </a:rPr>
                        <a:t>Intel® Xeon® E5-2600/E5-2600V2</a:t>
                      </a:r>
                      <a:r>
                        <a:rPr lang="zh-CN" altLang="en-US" sz="1100" dirty="0" smtClean="0">
                          <a:latin typeface="+mn-lt"/>
                          <a:ea typeface="+mn-ea"/>
                        </a:rPr>
                        <a:t>系列处理器</a:t>
                      </a:r>
                      <a:endParaRPr lang="en-US" altLang="zh-CN" sz="11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7143">
                <a:tc>
                  <a:txBody>
                    <a:bodyPr/>
                    <a:lstStyle/>
                    <a:p>
                      <a:pPr>
                        <a:lnSpc>
                          <a:spcPct val="100000"/>
                        </a:lnSpc>
                      </a:pPr>
                      <a:r>
                        <a:rPr lang="zh-CN" altLang="en-US" sz="1100" dirty="0" smtClean="0">
                          <a:solidFill>
                            <a:schemeClr val="tx1"/>
                          </a:solidFill>
                          <a:latin typeface="+mn-lt"/>
                          <a:ea typeface="+mn-ea"/>
                        </a:rPr>
                        <a:t>内存插槽</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88900" algn="l"/>
                        </a:tabLst>
                      </a:pPr>
                      <a:r>
                        <a:rPr lang="en-US" altLang="zh-CN" sz="1100" dirty="0" smtClean="0">
                          <a:latin typeface="+mn-lt"/>
                          <a:ea typeface="+mn-ea"/>
                        </a:rPr>
                        <a:t>24</a:t>
                      </a:r>
                      <a:r>
                        <a:rPr lang="zh-CN" altLang="en-US" sz="1100" dirty="0" smtClean="0">
                          <a:latin typeface="+mn-lt"/>
                          <a:ea typeface="+mn-ea"/>
                        </a:rPr>
                        <a:t>个</a:t>
                      </a:r>
                      <a:r>
                        <a:rPr lang="en-US" altLang="zh-CN" sz="1100" dirty="0" smtClean="0">
                          <a:latin typeface="+mn-lt"/>
                          <a:ea typeface="+mn-ea"/>
                        </a:rPr>
                        <a:t>DIMMs</a:t>
                      </a:r>
                      <a:r>
                        <a:rPr lang="zh-CN" altLang="en-US" sz="1100" dirty="0" smtClean="0">
                          <a:latin typeface="+mn-lt"/>
                          <a:ea typeface="+mn-ea"/>
                        </a:rPr>
                        <a:t>插槽，支持</a:t>
                      </a:r>
                      <a:r>
                        <a:rPr lang="en-US" altLang="zh-CN" sz="1100" dirty="0" smtClean="0">
                          <a:latin typeface="+mn-lt"/>
                          <a:ea typeface="+mn-ea"/>
                        </a:rPr>
                        <a:t>DDR3</a:t>
                      </a:r>
                      <a:r>
                        <a:rPr lang="zh-CN" altLang="en-US" sz="1100" dirty="0" smtClean="0">
                          <a:latin typeface="+mn-lt"/>
                          <a:ea typeface="+mn-ea"/>
                        </a:rPr>
                        <a:t>的</a:t>
                      </a:r>
                      <a:r>
                        <a:rPr lang="en-US" altLang="zh-CN" sz="1100" dirty="0" smtClean="0">
                          <a:latin typeface="+mn-lt"/>
                          <a:ea typeface="+mn-ea"/>
                        </a:rPr>
                        <a:t>RDIMM/LRDIMM</a:t>
                      </a:r>
                      <a:r>
                        <a:rPr lang="zh-CN" altLang="en-US" sz="1100" dirty="0" smtClean="0">
                          <a:latin typeface="+mn-lt"/>
                          <a:ea typeface="+mn-ea"/>
                        </a:rPr>
                        <a:t>内存，最大支持</a:t>
                      </a:r>
                      <a:r>
                        <a:rPr lang="en-US" altLang="zh-CN" sz="1100" dirty="0" smtClean="0">
                          <a:latin typeface="+mn-lt"/>
                          <a:ea typeface="+mn-ea"/>
                        </a:rPr>
                        <a:t>768GB</a:t>
                      </a:r>
                      <a:endParaRPr lang="zh-CN" altLang="en-US" sz="1100" dirty="0">
                        <a:solidFill>
                          <a:schemeClr val="tx1"/>
                        </a:solidFill>
                        <a:latin typeface="+mn-lt"/>
                        <a:ea typeface="+mn-ea"/>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7143">
                <a:tc>
                  <a:txBody>
                    <a:bodyPr/>
                    <a:lstStyle/>
                    <a:p>
                      <a:pPr>
                        <a:lnSpc>
                          <a:spcPct val="100000"/>
                        </a:lnSpc>
                      </a:pPr>
                      <a:r>
                        <a:rPr lang="zh-CN" altLang="en-US" sz="1100" dirty="0" smtClean="0">
                          <a:solidFill>
                            <a:schemeClr val="tx1"/>
                          </a:solidFill>
                          <a:latin typeface="+mn-lt"/>
                          <a:ea typeface="+mn-ea"/>
                        </a:rPr>
                        <a:t>硬盘数量</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tab pos="88900" algn="l"/>
                        </a:tabLst>
                        <a:defRPr/>
                      </a:pPr>
                      <a:r>
                        <a:rPr lang="en-US" altLang="zh-CN" sz="1100" dirty="0" smtClean="0">
                          <a:solidFill>
                            <a:schemeClr val="tx1"/>
                          </a:solidFill>
                          <a:latin typeface="+mn-lt"/>
                          <a:ea typeface="+mn-ea"/>
                          <a:cs typeface="微软雅黑" panose="020B0503020204020204" pitchFamily="34" charset="-122"/>
                        </a:rPr>
                        <a:t>8</a:t>
                      </a:r>
                      <a:r>
                        <a:rPr lang="zh-CN" altLang="en-US" sz="1100" dirty="0" smtClean="0">
                          <a:solidFill>
                            <a:schemeClr val="tx1"/>
                          </a:solidFill>
                          <a:latin typeface="+mn-lt"/>
                          <a:ea typeface="+mn-ea"/>
                          <a:cs typeface="微软雅黑" panose="020B0503020204020204" pitchFamily="34" charset="-122"/>
                        </a:rPr>
                        <a:t>或</a:t>
                      </a:r>
                      <a:r>
                        <a:rPr lang="en-US" altLang="zh-CN" sz="1100" dirty="0" smtClean="0">
                          <a:solidFill>
                            <a:schemeClr val="tx1"/>
                          </a:solidFill>
                          <a:latin typeface="+mn-lt"/>
                          <a:ea typeface="+mn-ea"/>
                          <a:cs typeface="微软雅黑" panose="020B0503020204020204" pitchFamily="34" charset="-122"/>
                        </a:rPr>
                        <a:t>26</a:t>
                      </a:r>
                      <a:r>
                        <a:rPr lang="zh-CN" altLang="en-US" sz="1100" dirty="0" smtClean="0">
                          <a:solidFill>
                            <a:schemeClr val="tx1"/>
                          </a:solidFill>
                          <a:latin typeface="+mn-lt"/>
                          <a:ea typeface="+mn-ea"/>
                          <a:cs typeface="微软雅黑" panose="020B0503020204020204" pitchFamily="34" charset="-122"/>
                        </a:rPr>
                        <a:t>个</a:t>
                      </a:r>
                      <a:r>
                        <a:rPr lang="en-US" altLang="zh-CN" sz="1100" dirty="0" smtClean="0">
                          <a:solidFill>
                            <a:schemeClr val="tx1"/>
                          </a:solidFill>
                          <a:latin typeface="+mn-lt"/>
                          <a:ea typeface="+mn-ea"/>
                          <a:cs typeface="微软雅黑" panose="020B0503020204020204" pitchFamily="34" charset="-122"/>
                        </a:rPr>
                        <a:t>2.5</a:t>
                      </a:r>
                      <a:r>
                        <a:rPr lang="zh-CN" altLang="en-US" sz="1100" dirty="0" smtClean="0">
                          <a:solidFill>
                            <a:schemeClr val="tx1"/>
                          </a:solidFill>
                          <a:latin typeface="+mn-lt"/>
                          <a:ea typeface="+mn-ea"/>
                          <a:cs typeface="微软雅黑" panose="020B0503020204020204" pitchFamily="34" charset="-122"/>
                        </a:rPr>
                        <a:t>英寸</a:t>
                      </a:r>
                      <a:r>
                        <a:rPr lang="en-US" altLang="zh-CN" sz="1100" dirty="0" smtClean="0">
                          <a:solidFill>
                            <a:schemeClr val="tx1"/>
                          </a:solidFill>
                          <a:latin typeface="+mn-lt"/>
                          <a:ea typeface="+mn-ea"/>
                          <a:cs typeface="微软雅黑" panose="020B0503020204020204" pitchFamily="34" charset="-122"/>
                        </a:rPr>
                        <a:t>SAS/SATA/SSD</a:t>
                      </a:r>
                      <a:r>
                        <a:rPr lang="zh-CN" altLang="en-US" sz="1100" dirty="0" smtClean="0">
                          <a:solidFill>
                            <a:schemeClr val="tx1"/>
                          </a:solidFill>
                          <a:latin typeface="+mn-lt"/>
                          <a:ea typeface="+mn-ea"/>
                          <a:cs typeface="微软雅黑" panose="020B0503020204020204" pitchFamily="34" charset="-122"/>
                        </a:rPr>
                        <a:t>硬盘，或</a:t>
                      </a:r>
                      <a:r>
                        <a:rPr lang="en-US" altLang="zh-CN" sz="1100" dirty="0" smtClean="0">
                          <a:solidFill>
                            <a:schemeClr val="tx1"/>
                          </a:solidFill>
                          <a:latin typeface="+mn-lt"/>
                          <a:ea typeface="+mn-ea"/>
                          <a:cs typeface="微软雅黑" panose="020B0503020204020204" pitchFamily="34" charset="-122"/>
                        </a:rPr>
                        <a:t>12</a:t>
                      </a:r>
                      <a:r>
                        <a:rPr lang="zh-CN" altLang="en-US" sz="1100" dirty="0" smtClean="0">
                          <a:solidFill>
                            <a:schemeClr val="tx1"/>
                          </a:solidFill>
                          <a:latin typeface="+mn-lt"/>
                          <a:ea typeface="+mn-ea"/>
                          <a:cs typeface="微软雅黑" panose="020B0503020204020204" pitchFamily="34" charset="-122"/>
                        </a:rPr>
                        <a:t>个</a:t>
                      </a:r>
                      <a:r>
                        <a:rPr lang="en-US" altLang="zh-CN" sz="1100" dirty="0" smtClean="0">
                          <a:solidFill>
                            <a:schemeClr val="tx1"/>
                          </a:solidFill>
                          <a:latin typeface="+mn-lt"/>
                          <a:ea typeface="+mn-ea"/>
                          <a:cs typeface="微软雅黑" panose="020B0503020204020204" pitchFamily="34" charset="-122"/>
                        </a:rPr>
                        <a:t>3.5</a:t>
                      </a:r>
                      <a:r>
                        <a:rPr lang="zh-CN" altLang="en-US" sz="1100" dirty="0" smtClean="0">
                          <a:solidFill>
                            <a:schemeClr val="tx1"/>
                          </a:solidFill>
                          <a:latin typeface="+mn-lt"/>
                          <a:ea typeface="+mn-ea"/>
                          <a:cs typeface="微软雅黑" panose="020B0503020204020204" pitchFamily="34" charset="-122"/>
                        </a:rPr>
                        <a:t>英寸</a:t>
                      </a:r>
                      <a:r>
                        <a:rPr lang="en-US" altLang="zh-CN" sz="1100" dirty="0" smtClean="0">
                          <a:solidFill>
                            <a:schemeClr val="tx1"/>
                          </a:solidFill>
                          <a:latin typeface="+mn-lt"/>
                          <a:ea typeface="+mn-ea"/>
                          <a:cs typeface="微软雅黑" panose="020B0503020204020204" pitchFamily="34" charset="-122"/>
                        </a:rPr>
                        <a:t>SAS/SATA</a:t>
                      </a:r>
                      <a:r>
                        <a:rPr lang="zh-CN" altLang="en-US" sz="1100" dirty="0" smtClean="0">
                          <a:solidFill>
                            <a:schemeClr val="tx1"/>
                          </a:solidFill>
                          <a:latin typeface="+mn-lt"/>
                          <a:ea typeface="+mn-ea"/>
                          <a:cs typeface="微软雅黑" panose="020B0503020204020204" pitchFamily="34" charset="-122"/>
                        </a:rPr>
                        <a:t>和</a:t>
                      </a:r>
                      <a:r>
                        <a:rPr lang="en-US" altLang="zh-CN" sz="1100" dirty="0" smtClean="0">
                          <a:solidFill>
                            <a:schemeClr val="tx1"/>
                          </a:solidFill>
                          <a:latin typeface="+mn-lt"/>
                          <a:ea typeface="+mn-ea"/>
                          <a:cs typeface="微软雅黑" panose="020B0503020204020204" pitchFamily="34" charset="-122"/>
                        </a:rPr>
                        <a:t>2</a:t>
                      </a:r>
                      <a:r>
                        <a:rPr lang="zh-CN" altLang="en-US" sz="1100" dirty="0" smtClean="0">
                          <a:solidFill>
                            <a:schemeClr val="tx1"/>
                          </a:solidFill>
                          <a:latin typeface="+mn-lt"/>
                          <a:ea typeface="+mn-ea"/>
                          <a:cs typeface="微软雅黑" panose="020B0503020204020204" pitchFamily="34" charset="-122"/>
                        </a:rPr>
                        <a:t>个</a:t>
                      </a:r>
                      <a:r>
                        <a:rPr lang="en-US" altLang="zh-CN" sz="1100" dirty="0" smtClean="0">
                          <a:solidFill>
                            <a:schemeClr val="tx1"/>
                          </a:solidFill>
                          <a:latin typeface="+mn-lt"/>
                          <a:ea typeface="+mn-ea"/>
                          <a:cs typeface="微软雅黑" panose="020B0503020204020204" pitchFamily="34" charset="-122"/>
                        </a:rPr>
                        <a:t>2.5</a:t>
                      </a:r>
                      <a:r>
                        <a:rPr lang="zh-CN" altLang="en-US" sz="1100" dirty="0" smtClean="0">
                          <a:solidFill>
                            <a:schemeClr val="tx1"/>
                          </a:solidFill>
                          <a:latin typeface="+mn-lt"/>
                          <a:ea typeface="+mn-ea"/>
                          <a:cs typeface="微软雅黑" panose="020B0503020204020204" pitchFamily="34" charset="-122"/>
                        </a:rPr>
                        <a:t>寸</a:t>
                      </a:r>
                      <a:r>
                        <a:rPr lang="en-US" altLang="zh-CN" sz="1100" dirty="0" smtClean="0">
                          <a:solidFill>
                            <a:schemeClr val="tx1"/>
                          </a:solidFill>
                          <a:latin typeface="+mn-lt"/>
                          <a:ea typeface="+mn-ea"/>
                          <a:cs typeface="微软雅黑" panose="020B0503020204020204" pitchFamily="34" charset="-122"/>
                        </a:rPr>
                        <a:t>SAS/SATA/SSD</a:t>
                      </a:r>
                      <a:r>
                        <a:rPr lang="zh-CN" altLang="en-US" sz="1100" dirty="0" smtClean="0">
                          <a:solidFill>
                            <a:schemeClr val="tx1"/>
                          </a:solidFill>
                          <a:latin typeface="+mn-lt"/>
                          <a:ea typeface="+mn-ea"/>
                          <a:cs typeface="微软雅黑" panose="020B0503020204020204" pitchFamily="34" charset="-122"/>
                        </a:rPr>
                        <a:t>硬盘</a:t>
                      </a:r>
                      <a:endParaRPr lang="en-US" altLang="zh-CN" sz="11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4919">
                <a:tc>
                  <a:txBody>
                    <a:bodyPr/>
                    <a:lstStyle/>
                    <a:p>
                      <a:pPr>
                        <a:lnSpc>
                          <a:spcPct val="100000"/>
                        </a:lnSpc>
                      </a:pPr>
                      <a:r>
                        <a:rPr lang="en-US" altLang="zh-CN" sz="1100" dirty="0" smtClean="0">
                          <a:solidFill>
                            <a:schemeClr val="tx1"/>
                          </a:solidFill>
                          <a:latin typeface="+mn-lt"/>
                          <a:ea typeface="+mn-ea"/>
                        </a:rPr>
                        <a:t>RAID</a:t>
                      </a:r>
                      <a:r>
                        <a:rPr lang="zh-CN" altLang="en-US" sz="1100" dirty="0" smtClean="0">
                          <a:solidFill>
                            <a:schemeClr val="tx1"/>
                          </a:solidFill>
                          <a:latin typeface="+mn-lt"/>
                          <a:ea typeface="+mn-ea"/>
                        </a:rPr>
                        <a:t>支持</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zh-CN" altLang="en-US" sz="1100" dirty="0" smtClean="0">
                          <a:latin typeface="+mn-lt"/>
                          <a:ea typeface="+mn-ea"/>
                        </a:rPr>
                        <a:t>支持</a:t>
                      </a:r>
                      <a:r>
                        <a:rPr lang="en-US" altLang="zh-CN" sz="1100" dirty="0" smtClean="0">
                          <a:latin typeface="+mn-lt"/>
                          <a:ea typeface="+mn-ea"/>
                        </a:rPr>
                        <a:t>RAID0</a:t>
                      </a:r>
                      <a:r>
                        <a:rPr lang="zh-CN" altLang="en-US" sz="1100" dirty="0" smtClean="0">
                          <a:latin typeface="+mn-lt"/>
                          <a:ea typeface="+mn-ea"/>
                        </a:rPr>
                        <a:t>、</a:t>
                      </a:r>
                      <a:r>
                        <a:rPr lang="en-US" altLang="zh-CN" sz="1100" dirty="0" smtClean="0">
                          <a:latin typeface="+mn-lt"/>
                          <a:ea typeface="+mn-ea"/>
                        </a:rPr>
                        <a:t>1</a:t>
                      </a:r>
                      <a:r>
                        <a:rPr lang="zh-CN" altLang="en-US" sz="1100" dirty="0" smtClean="0">
                          <a:latin typeface="+mn-lt"/>
                          <a:ea typeface="+mn-ea"/>
                        </a:rPr>
                        <a:t>、</a:t>
                      </a:r>
                      <a:r>
                        <a:rPr lang="en-US" altLang="zh-CN" sz="1100" dirty="0" smtClean="0">
                          <a:latin typeface="+mn-lt"/>
                          <a:ea typeface="+mn-ea"/>
                        </a:rPr>
                        <a:t>10</a:t>
                      </a:r>
                      <a:r>
                        <a:rPr lang="zh-CN" altLang="en-US" sz="1100" dirty="0" smtClean="0">
                          <a:latin typeface="+mn-lt"/>
                          <a:ea typeface="+mn-ea"/>
                        </a:rPr>
                        <a:t>、</a:t>
                      </a:r>
                      <a:r>
                        <a:rPr lang="en-US" altLang="zh-CN" sz="1100" dirty="0" smtClean="0">
                          <a:latin typeface="+mn-lt"/>
                          <a:ea typeface="+mn-ea"/>
                        </a:rPr>
                        <a:t>5</a:t>
                      </a:r>
                      <a:r>
                        <a:rPr lang="zh-CN" altLang="en-US" sz="1100" dirty="0" smtClean="0">
                          <a:latin typeface="+mn-lt"/>
                          <a:ea typeface="+mn-ea"/>
                        </a:rPr>
                        <a:t>、</a:t>
                      </a:r>
                      <a:r>
                        <a:rPr lang="en-US" altLang="zh-CN" sz="1100" dirty="0" smtClean="0">
                          <a:latin typeface="+mn-lt"/>
                          <a:ea typeface="+mn-ea"/>
                        </a:rPr>
                        <a:t>50</a:t>
                      </a:r>
                      <a:r>
                        <a:rPr lang="zh-CN" altLang="en-US" sz="1100" dirty="0" smtClean="0">
                          <a:latin typeface="+mn-lt"/>
                          <a:ea typeface="+mn-ea"/>
                        </a:rPr>
                        <a:t>、</a:t>
                      </a:r>
                      <a:r>
                        <a:rPr lang="en-US" altLang="zh-CN" sz="1100" dirty="0" smtClean="0">
                          <a:latin typeface="+mn-lt"/>
                          <a:ea typeface="+mn-ea"/>
                        </a:rPr>
                        <a:t>6</a:t>
                      </a:r>
                      <a:r>
                        <a:rPr lang="zh-CN" altLang="en-US" sz="1100" dirty="0" smtClean="0">
                          <a:latin typeface="+mn-lt"/>
                          <a:ea typeface="+mn-ea"/>
                        </a:rPr>
                        <a:t>、</a:t>
                      </a:r>
                      <a:r>
                        <a:rPr lang="en-US" altLang="zh-CN" sz="1100" dirty="0" smtClean="0">
                          <a:latin typeface="+mn-lt"/>
                          <a:ea typeface="+mn-ea"/>
                        </a:rPr>
                        <a:t>60</a:t>
                      </a:r>
                      <a:r>
                        <a:rPr lang="zh-CN" altLang="en-US" sz="1100" dirty="0" smtClean="0">
                          <a:latin typeface="+mn-lt"/>
                          <a:ea typeface="+mn-ea"/>
                        </a:rPr>
                        <a:t>等，</a:t>
                      </a:r>
                      <a:r>
                        <a:rPr lang="en-US" altLang="zh-CN" sz="1100" dirty="0" smtClean="0">
                          <a:latin typeface="+mn-lt"/>
                          <a:ea typeface="+mn-ea"/>
                        </a:rPr>
                        <a:t>RAID 512MB/1GB Cache</a:t>
                      </a:r>
                      <a:r>
                        <a:rPr lang="zh-CN" altLang="en-US" sz="1100" dirty="0" smtClean="0">
                          <a:latin typeface="+mn-lt"/>
                          <a:ea typeface="+mn-ea"/>
                        </a:rPr>
                        <a:t>，可选电池</a:t>
                      </a:r>
                      <a:r>
                        <a:rPr lang="en-US" altLang="zh-CN" sz="1100" dirty="0" smtClean="0">
                          <a:latin typeface="+mn-lt"/>
                          <a:ea typeface="+mn-ea"/>
                        </a:rPr>
                        <a:t>/</a:t>
                      </a:r>
                      <a:r>
                        <a:rPr lang="zh-CN" altLang="en-US" sz="1100" dirty="0" smtClean="0">
                          <a:latin typeface="+mn-lt"/>
                          <a:ea typeface="+mn-ea"/>
                        </a:rPr>
                        <a:t>电容，电池可提供</a:t>
                      </a:r>
                      <a:r>
                        <a:rPr lang="en-US" altLang="zh-CN" sz="1100" dirty="0" smtClean="0">
                          <a:latin typeface="+mn-lt"/>
                          <a:ea typeface="+mn-ea"/>
                        </a:rPr>
                        <a:t>3*24</a:t>
                      </a:r>
                      <a:r>
                        <a:rPr lang="zh-CN" altLang="en-US" sz="1100" dirty="0" smtClean="0">
                          <a:latin typeface="+mn-lt"/>
                          <a:ea typeface="+mn-ea"/>
                        </a:rPr>
                        <a:t>小时掉电保护 </a:t>
                      </a:r>
                      <a:endParaRPr lang="en-US" altLang="zh-CN" sz="1100" b="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9311">
                <a:tc>
                  <a:txBody>
                    <a:bodyPr/>
                    <a:lstStyle/>
                    <a:p>
                      <a:pPr>
                        <a:lnSpc>
                          <a:spcPct val="100000"/>
                        </a:lnSpc>
                      </a:pPr>
                      <a:r>
                        <a:rPr lang="en-US" altLang="zh-CN" sz="1100" dirty="0" smtClean="0">
                          <a:solidFill>
                            <a:schemeClr val="tx1"/>
                          </a:solidFill>
                          <a:latin typeface="+mn-lt"/>
                          <a:ea typeface="+mn-ea"/>
                        </a:rPr>
                        <a:t>PCIe</a:t>
                      </a:r>
                      <a:r>
                        <a:rPr lang="zh-CN" altLang="en-US" sz="1100" dirty="0" smtClean="0">
                          <a:solidFill>
                            <a:schemeClr val="tx1"/>
                          </a:solidFill>
                          <a:latin typeface="+mn-lt"/>
                          <a:ea typeface="+mn-ea"/>
                        </a:rPr>
                        <a:t>扩展</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smtClean="0">
                          <a:latin typeface="+mn-lt"/>
                          <a:ea typeface="+mn-ea"/>
                        </a:rPr>
                        <a:t>支持最多</a:t>
                      </a:r>
                      <a:r>
                        <a:rPr lang="en-US" altLang="zh-CN" sz="1100" dirty="0" smtClean="0">
                          <a:latin typeface="+mn-lt"/>
                          <a:ea typeface="+mn-ea"/>
                        </a:rPr>
                        <a:t>7</a:t>
                      </a:r>
                      <a:r>
                        <a:rPr lang="zh-CN" altLang="en-US" sz="1100" dirty="0" smtClean="0">
                          <a:latin typeface="+mn-lt"/>
                          <a:ea typeface="+mn-ea"/>
                        </a:rPr>
                        <a:t>个</a:t>
                      </a:r>
                      <a:r>
                        <a:rPr lang="en-US" altLang="zh-CN" sz="1100" dirty="0" err="1" smtClean="0">
                          <a:latin typeface="+mn-lt"/>
                          <a:ea typeface="+mn-ea"/>
                        </a:rPr>
                        <a:t>PCIe</a:t>
                      </a:r>
                      <a:r>
                        <a:rPr lang="zh-CN" altLang="en-US" sz="1100" dirty="0" smtClean="0">
                          <a:latin typeface="+mn-lt"/>
                          <a:ea typeface="+mn-ea"/>
                        </a:rPr>
                        <a:t>插槽</a:t>
                      </a:r>
                      <a:endParaRPr lang="en-US" altLang="zh-CN" sz="1100" kern="12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9311">
                <a:tc>
                  <a:txBody>
                    <a:bodyPr/>
                    <a:lstStyle/>
                    <a:p>
                      <a:pPr>
                        <a:lnSpc>
                          <a:spcPct val="100000"/>
                        </a:lnSpc>
                      </a:pPr>
                      <a:r>
                        <a:rPr lang="zh-CN" altLang="en-US" sz="1100" dirty="0" smtClean="0">
                          <a:solidFill>
                            <a:schemeClr val="tx1"/>
                          </a:solidFill>
                          <a:latin typeface="+mn-lt"/>
                          <a:ea typeface="+mn-ea"/>
                        </a:rPr>
                        <a:t>板载网卡</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smtClean="0">
                          <a:latin typeface="+mn-lt"/>
                          <a:ea typeface="+mn-ea"/>
                        </a:rPr>
                        <a:t>提供</a:t>
                      </a:r>
                      <a:r>
                        <a:rPr lang="en-US" altLang="zh-CN" sz="1100" dirty="0" smtClean="0">
                          <a:latin typeface="+mn-lt"/>
                          <a:ea typeface="+mn-ea"/>
                        </a:rPr>
                        <a:t>2</a:t>
                      </a:r>
                      <a:r>
                        <a:rPr lang="zh-CN" altLang="en-US" sz="1100" dirty="0" smtClean="0">
                          <a:latin typeface="+mn-lt"/>
                          <a:ea typeface="+mn-ea"/>
                        </a:rPr>
                        <a:t>个千兆</a:t>
                      </a:r>
                      <a:r>
                        <a:rPr lang="en-US" altLang="zh-CN" sz="1100" dirty="0" smtClean="0">
                          <a:latin typeface="+mn-lt"/>
                          <a:ea typeface="+mn-ea"/>
                        </a:rPr>
                        <a:t>GE</a:t>
                      </a:r>
                      <a:r>
                        <a:rPr lang="zh-CN" altLang="en-US" sz="1100" dirty="0" smtClean="0">
                          <a:latin typeface="+mn-lt"/>
                          <a:ea typeface="+mn-ea"/>
                        </a:rPr>
                        <a:t>网口或</a:t>
                      </a:r>
                      <a:r>
                        <a:rPr lang="en-US" altLang="zh-CN" sz="1100" dirty="0" smtClean="0">
                          <a:latin typeface="+mn-lt"/>
                          <a:ea typeface="+mn-ea"/>
                        </a:rPr>
                        <a:t>4</a:t>
                      </a:r>
                      <a:r>
                        <a:rPr lang="zh-CN" altLang="en-US" sz="1100" dirty="0" smtClean="0">
                          <a:latin typeface="+mn-lt"/>
                          <a:ea typeface="+mn-ea"/>
                        </a:rPr>
                        <a:t>个千兆</a:t>
                      </a:r>
                      <a:r>
                        <a:rPr lang="en-US" altLang="zh-CN" sz="1100" dirty="0" smtClean="0">
                          <a:latin typeface="+mn-lt"/>
                          <a:ea typeface="+mn-ea"/>
                        </a:rPr>
                        <a:t>GE</a:t>
                      </a:r>
                      <a:r>
                        <a:rPr lang="zh-CN" altLang="en-US" sz="1100" dirty="0" smtClean="0">
                          <a:latin typeface="+mn-lt"/>
                          <a:ea typeface="+mn-ea"/>
                        </a:rPr>
                        <a:t>网口或</a:t>
                      </a:r>
                      <a:r>
                        <a:rPr lang="en-US" altLang="zh-CN" sz="1100" dirty="0" smtClean="0">
                          <a:latin typeface="+mn-lt"/>
                          <a:ea typeface="+mn-ea"/>
                        </a:rPr>
                        <a:t>2</a:t>
                      </a:r>
                      <a:r>
                        <a:rPr lang="zh-CN" altLang="en-US" sz="1100" dirty="0" smtClean="0">
                          <a:latin typeface="+mn-lt"/>
                          <a:ea typeface="+mn-ea"/>
                        </a:rPr>
                        <a:t>个</a:t>
                      </a:r>
                      <a:r>
                        <a:rPr lang="en-US" altLang="zh-CN" sz="1100" dirty="0" smtClean="0">
                          <a:latin typeface="+mn-lt"/>
                          <a:ea typeface="+mn-ea"/>
                        </a:rPr>
                        <a:t>10GE</a:t>
                      </a:r>
                      <a:r>
                        <a:rPr lang="zh-CN" altLang="en-US" sz="1100" dirty="0" smtClean="0">
                          <a:latin typeface="+mn-lt"/>
                          <a:ea typeface="+mn-ea"/>
                        </a:rPr>
                        <a:t>网口</a:t>
                      </a:r>
                      <a:endParaRPr lang="en-US" altLang="zh-CN" sz="1100" kern="12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787">
                <a:tc>
                  <a:txBody>
                    <a:bodyPr/>
                    <a:lstStyle/>
                    <a:p>
                      <a:pPr>
                        <a:lnSpc>
                          <a:spcPct val="100000"/>
                        </a:lnSpc>
                      </a:pPr>
                      <a:r>
                        <a:rPr lang="zh-CN" altLang="en-US" sz="1100" dirty="0" smtClean="0">
                          <a:solidFill>
                            <a:schemeClr val="tx1"/>
                          </a:solidFill>
                          <a:latin typeface="+mn-lt"/>
                          <a:ea typeface="+mn-ea"/>
                        </a:rPr>
                        <a:t>电源</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100" dirty="0" smtClean="0">
                          <a:latin typeface="+mn-lt"/>
                          <a:ea typeface="+mn-ea"/>
                        </a:rPr>
                        <a:t>2</a:t>
                      </a:r>
                      <a:r>
                        <a:rPr lang="zh-CN" altLang="en-US" sz="1100" dirty="0" smtClean="0">
                          <a:latin typeface="+mn-lt"/>
                          <a:ea typeface="+mn-ea"/>
                        </a:rPr>
                        <a:t>个热插拔</a:t>
                      </a:r>
                      <a:r>
                        <a:rPr lang="en-US" altLang="zh-CN" sz="1100" dirty="0" smtClean="0">
                          <a:latin typeface="+mn-lt"/>
                          <a:ea typeface="+mn-ea"/>
                        </a:rPr>
                        <a:t>460W/800W AC</a:t>
                      </a:r>
                      <a:r>
                        <a:rPr lang="zh-CN" altLang="en-US" sz="1100" dirty="0" smtClean="0">
                          <a:latin typeface="+mn-lt"/>
                          <a:ea typeface="+mn-ea"/>
                        </a:rPr>
                        <a:t>或</a:t>
                      </a:r>
                      <a:r>
                        <a:rPr lang="en-US" altLang="zh-CN" sz="1100" dirty="0" smtClean="0">
                          <a:latin typeface="+mn-lt"/>
                          <a:ea typeface="+mn-ea"/>
                        </a:rPr>
                        <a:t>800W -48V DC</a:t>
                      </a:r>
                      <a:r>
                        <a:rPr lang="zh-CN" altLang="en-US" sz="1100" dirty="0" smtClean="0">
                          <a:latin typeface="+mn-lt"/>
                          <a:ea typeface="+mn-ea"/>
                        </a:rPr>
                        <a:t>电源，</a:t>
                      </a:r>
                      <a:r>
                        <a:rPr lang="en-US" altLang="zh-CN" sz="1100" dirty="0" smtClean="0">
                          <a:latin typeface="+mn-lt"/>
                          <a:ea typeface="+mn-ea"/>
                        </a:rPr>
                        <a:t>N+1</a:t>
                      </a:r>
                      <a:r>
                        <a:rPr lang="zh-CN" altLang="en-US" sz="1100" dirty="0" smtClean="0">
                          <a:latin typeface="+mn-lt"/>
                          <a:ea typeface="+mn-ea"/>
                        </a:rPr>
                        <a:t>冗余</a:t>
                      </a:r>
                      <a:endParaRPr lang="en-US" altLang="zh-CN" sz="11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9311">
                <a:tc>
                  <a:txBody>
                    <a:bodyPr/>
                    <a:lstStyle/>
                    <a:p>
                      <a:pPr>
                        <a:lnSpc>
                          <a:spcPct val="100000"/>
                        </a:lnSpc>
                      </a:pPr>
                      <a:r>
                        <a:rPr lang="zh-CN" altLang="en-US" sz="1100" dirty="0" smtClean="0">
                          <a:solidFill>
                            <a:schemeClr val="tx1"/>
                          </a:solidFill>
                          <a:latin typeface="+mn-lt"/>
                          <a:ea typeface="+mn-ea"/>
                        </a:rPr>
                        <a:t>风扇</a:t>
                      </a:r>
                      <a:endParaRPr lang="zh-CN" altLang="en-US" sz="1100" dirty="0">
                        <a:solidFill>
                          <a:schemeClr val="tx1"/>
                        </a:solidFill>
                        <a:latin typeface="+mn-lt"/>
                        <a:ea typeface="+mn-ea"/>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100" dirty="0" smtClean="0">
                          <a:solidFill>
                            <a:schemeClr val="tx1"/>
                          </a:solidFill>
                          <a:latin typeface="+mn-lt"/>
                          <a:ea typeface="+mn-ea"/>
                          <a:cs typeface="微软雅黑" panose="020B0503020204020204" pitchFamily="34" charset="-122"/>
                        </a:rPr>
                        <a:t> </a:t>
                      </a:r>
                      <a:r>
                        <a:rPr lang="en-US" altLang="zh-CN" sz="1100" dirty="0" smtClean="0">
                          <a:solidFill>
                            <a:schemeClr val="tx1"/>
                          </a:solidFill>
                          <a:latin typeface="+mn-lt"/>
                          <a:ea typeface="+mn-ea"/>
                          <a:cs typeface="+mn-cs"/>
                        </a:rPr>
                        <a:t>4</a:t>
                      </a:r>
                      <a:r>
                        <a:rPr lang="zh-CN" altLang="en-US" sz="1100" dirty="0" smtClean="0">
                          <a:latin typeface="+mn-lt"/>
                          <a:ea typeface="+mn-ea"/>
                        </a:rPr>
                        <a:t>个热拔插对旋风扇，支持</a:t>
                      </a:r>
                      <a:r>
                        <a:rPr lang="en-US" altLang="zh-CN" sz="1100" dirty="0" smtClean="0">
                          <a:latin typeface="+mn-lt"/>
                          <a:ea typeface="+mn-ea"/>
                        </a:rPr>
                        <a:t>N+1</a:t>
                      </a:r>
                      <a:r>
                        <a:rPr lang="zh-CN" altLang="en-US" sz="1100" dirty="0" smtClean="0">
                          <a:latin typeface="+mn-lt"/>
                          <a:ea typeface="+mn-ea"/>
                        </a:rPr>
                        <a:t>冗余 </a:t>
                      </a:r>
                      <a:endParaRPr lang="en-US" altLang="zh-CN" sz="1100" dirty="0" smtClean="0">
                        <a:solidFill>
                          <a:schemeClr val="tx1"/>
                        </a:solidFill>
                        <a:latin typeface="+mn-lt"/>
                        <a:ea typeface="+mn-ea"/>
                        <a:cs typeface="微软雅黑" panose="020B0503020204020204" pitchFamily="34" charset="-122"/>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714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kern="1200" dirty="0" smtClean="0">
                          <a:solidFill>
                            <a:schemeClr val="tx1"/>
                          </a:solidFill>
                          <a:latin typeface="+mn-lt"/>
                          <a:ea typeface="+mn-ea"/>
                          <a:cs typeface="+mn-cs"/>
                        </a:rPr>
                        <a:t>尺寸（高</a:t>
                      </a:r>
                      <a:r>
                        <a:rPr lang="en-US" altLang="zh-CN" sz="1100" kern="1200" dirty="0" smtClean="0">
                          <a:solidFill>
                            <a:schemeClr val="tx1"/>
                          </a:solidFill>
                          <a:latin typeface="+mn-lt"/>
                          <a:ea typeface="+mn-ea"/>
                          <a:cs typeface="+mn-cs"/>
                        </a:rPr>
                        <a:t>×</a:t>
                      </a:r>
                      <a:r>
                        <a:rPr lang="zh-CN" altLang="en-US" sz="1100" kern="1200" dirty="0" smtClean="0">
                          <a:solidFill>
                            <a:schemeClr val="tx1"/>
                          </a:solidFill>
                          <a:latin typeface="+mn-lt"/>
                          <a:ea typeface="+mn-ea"/>
                          <a:cs typeface="+mn-cs"/>
                        </a:rPr>
                        <a:t>宽</a:t>
                      </a:r>
                      <a:r>
                        <a:rPr lang="en-US" altLang="zh-CN" sz="1100" kern="1200" dirty="0" smtClean="0">
                          <a:solidFill>
                            <a:schemeClr val="tx1"/>
                          </a:solidFill>
                          <a:latin typeface="+mn-lt"/>
                          <a:ea typeface="+mn-ea"/>
                          <a:cs typeface="+mn-cs"/>
                        </a:rPr>
                        <a:t>×</a:t>
                      </a:r>
                      <a:r>
                        <a:rPr lang="zh-CN" altLang="en-US" sz="1100" kern="1200" dirty="0" smtClean="0">
                          <a:solidFill>
                            <a:schemeClr val="tx1"/>
                          </a:solidFill>
                          <a:latin typeface="+mn-lt"/>
                          <a:ea typeface="+mn-ea"/>
                          <a:cs typeface="+mn-cs"/>
                        </a:rPr>
                        <a:t>深）</a:t>
                      </a:r>
                      <a:endParaRPr lang="zh-CN" altLang="en-US" sz="1100" kern="1200" dirty="0">
                        <a:solidFill>
                          <a:schemeClr val="tx1"/>
                        </a:solidFill>
                        <a:latin typeface="+mn-lt"/>
                        <a:ea typeface="+mn-ea"/>
                        <a:cs typeface="+mn-cs"/>
                      </a:endParaRPr>
                    </a:p>
                  </a:txBody>
                  <a:tcPr marL="91450" marR="91450"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100" dirty="0" smtClean="0">
                          <a:latin typeface="+mn-lt"/>
                          <a:ea typeface="+mn-ea"/>
                        </a:rPr>
                        <a:t>447 mm×740 mm×87.5 mm</a:t>
                      </a:r>
                      <a:endParaRPr lang="en-US" altLang="zh-CN" sz="1100" kern="1200" dirty="0" smtClean="0">
                        <a:solidFill>
                          <a:schemeClr val="tx1"/>
                        </a:solidFill>
                        <a:latin typeface="+mn-lt"/>
                        <a:ea typeface="+mn-ea"/>
                        <a:cs typeface="+mn-cs"/>
                      </a:endParaRPr>
                    </a:p>
                  </a:txBody>
                  <a:tcPr marL="91450" marR="91450"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altLang="zh-CN" dirty="0" smtClean="0"/>
              <a:t>RH2288H</a:t>
            </a:r>
            <a:r>
              <a:rPr lang="zh-CN" altLang="en-US" dirty="0" smtClean="0"/>
              <a:t>服务器</a:t>
            </a:r>
            <a:endParaRPr lang="en-US" dirty="0"/>
          </a:p>
        </p:txBody>
      </p:sp>
    </p:spTree>
  </p:cSld>
  <p:clrMapOvr>
    <a:masterClrMapping/>
  </p:clrMapOvr>
  <p:transition advClick="0" advTm="8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57200" lvl="1" indent="-457200" eaLnBrk="1" hangingPunct="1">
              <a:buSzTx/>
              <a:buFont typeface="+mj-lt"/>
              <a:buAutoNum type="arabicPeriod"/>
              <a:defRPr/>
            </a:pPr>
            <a:r>
              <a:rPr lang="zh-CN" altLang="en-US" sz="2200" dirty="0">
                <a:solidFill>
                  <a:srgbClr val="777777"/>
                </a:solidFill>
                <a:latin typeface="+mn-ea"/>
                <a:cs typeface="+mn-cs"/>
              </a:rPr>
              <a:t>云计算硬件概览</a:t>
            </a:r>
            <a:endParaRPr lang="zh-CN" altLang="en-US" sz="2200" dirty="0">
              <a:solidFill>
                <a:srgbClr val="777777"/>
              </a:solidFill>
              <a:latin typeface="+mn-ea"/>
              <a:cs typeface="+mn-cs"/>
            </a:endParaRPr>
          </a:p>
          <a:p>
            <a:pPr marL="457200" lvl="1" indent="-457200" eaLnBrk="1" hangingPunct="1">
              <a:buSzTx/>
              <a:buFont typeface="+mj-lt"/>
              <a:buAutoNum type="arabicPeriod"/>
              <a:defRPr/>
            </a:pPr>
            <a:r>
              <a:rPr lang="zh-CN" altLang="en-US" sz="2200" dirty="0" smtClean="0">
                <a:solidFill>
                  <a:srgbClr val="777777"/>
                </a:solidFill>
                <a:latin typeface="+mn-ea"/>
                <a:cs typeface="+mn-cs"/>
              </a:rPr>
              <a:t>服务器</a:t>
            </a:r>
            <a:r>
              <a:rPr lang="zh-CN" altLang="en-US" sz="2200" dirty="0">
                <a:solidFill>
                  <a:srgbClr val="777777"/>
                </a:solidFill>
                <a:latin typeface="+mn-ea"/>
                <a:cs typeface="+mn-cs"/>
              </a:rPr>
              <a:t>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b="1" dirty="0">
                <a:latin typeface="+mn-ea"/>
                <a:cs typeface="+mn-cs"/>
              </a:rPr>
              <a:t>存储设备介绍</a:t>
            </a:r>
            <a:endParaRPr lang="en-US" altLang="zh-CN" sz="2200" b="1" dirty="0">
              <a:latin typeface="+mn-ea"/>
              <a:cs typeface="+mn-cs"/>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交换机介绍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en-US" altLang="zh-CN" sz="2200" dirty="0">
                <a:solidFill>
                  <a:srgbClr val="777777"/>
                </a:solidFill>
                <a:cs typeface="+mn-cs"/>
              </a:rPr>
              <a:t>TC</a:t>
            </a:r>
            <a:r>
              <a:rPr lang="zh-CN" altLang="en-US" sz="2200" dirty="0">
                <a:solidFill>
                  <a:srgbClr val="777777"/>
                </a:solidFill>
                <a:latin typeface="+mn-ea"/>
                <a:cs typeface="+mn-cs"/>
              </a:rPr>
              <a:t>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400" dirty="0">
                <a:solidFill>
                  <a:srgbClr val="777777"/>
                </a:solidFill>
                <a:latin typeface="+mn-ea"/>
              </a:rPr>
              <a:t>云计算硬件典型部署</a:t>
            </a:r>
            <a:r>
              <a:rPr lang="zh-CN" altLang="en-US" sz="2400" dirty="0" smtClean="0">
                <a:solidFill>
                  <a:srgbClr val="777777"/>
                </a:solidFill>
                <a:latin typeface="+mn-ea"/>
              </a:rPr>
              <a:t>形态</a:t>
            </a:r>
            <a:endParaRPr lang="zh-CN" altLang="en-US" sz="2400" dirty="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6"/>
          <p:cNvSpPr txBox="1">
            <a:spLocks noChangeArrowheads="1"/>
          </p:cNvSpPr>
          <p:nvPr/>
        </p:nvSpPr>
        <p:spPr bwMode="gray">
          <a:xfrm>
            <a:off x="7023100" y="4149725"/>
            <a:ext cx="922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801370">
              <a:defRPr sz="1000">
                <a:solidFill>
                  <a:schemeClr val="tx1"/>
                </a:solidFill>
                <a:latin typeface="FrutigerNext LT Regular"/>
                <a:ea typeface="宋体" panose="02010600030101010101" pitchFamily="2" charset="-122"/>
              </a:defRPr>
            </a:lvl1pPr>
            <a:lvl2pPr marL="742950" indent="-285750" defTabSz="801370">
              <a:defRPr sz="1000">
                <a:solidFill>
                  <a:schemeClr val="tx1"/>
                </a:solidFill>
                <a:latin typeface="FrutigerNext LT Regular"/>
                <a:ea typeface="宋体" panose="02010600030101010101" pitchFamily="2" charset="-122"/>
              </a:defRPr>
            </a:lvl2pPr>
            <a:lvl3pPr marL="1143000" indent="-228600" defTabSz="801370">
              <a:defRPr sz="1000">
                <a:solidFill>
                  <a:schemeClr val="tx1"/>
                </a:solidFill>
                <a:latin typeface="FrutigerNext LT Regular"/>
                <a:ea typeface="宋体" panose="02010600030101010101" pitchFamily="2" charset="-122"/>
              </a:defRPr>
            </a:lvl3pPr>
            <a:lvl4pPr marL="1600200" indent="-228600" defTabSz="801370">
              <a:defRPr sz="1000">
                <a:solidFill>
                  <a:schemeClr val="tx1"/>
                </a:solidFill>
                <a:latin typeface="FrutigerNext LT Regular"/>
                <a:ea typeface="宋体" panose="02010600030101010101" pitchFamily="2" charset="-122"/>
              </a:defRPr>
            </a:lvl4pPr>
            <a:lvl5pPr marL="2057400" indent="-228600" defTabSz="801370">
              <a:defRPr sz="1000">
                <a:solidFill>
                  <a:schemeClr val="tx1"/>
                </a:solidFill>
                <a:latin typeface="FrutigerNext LT Regular"/>
                <a:ea typeface="宋体" panose="02010600030101010101" pitchFamily="2" charset="-122"/>
              </a:defRPr>
            </a:lvl5pPr>
            <a:lvl6pPr marL="2514600" indent="-228600" defTabSz="8013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8013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8013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8013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spcBef>
                <a:spcPct val="50000"/>
              </a:spcBef>
              <a:defRPr/>
            </a:pPr>
            <a:r>
              <a:rPr lang="en-US" altLang="zh-CN" sz="1400" b="1" smtClean="0">
                <a:solidFill>
                  <a:schemeClr val="bg1"/>
                </a:solidFill>
                <a:latin typeface="+mn-lt"/>
                <a:ea typeface="+mn-ea"/>
              </a:rPr>
              <a:t>S5500T</a:t>
            </a:r>
            <a:endParaRPr lang="en-US" altLang="zh-CN" sz="1400" b="1" smtClean="0">
              <a:solidFill>
                <a:schemeClr val="bg1"/>
              </a:solidFill>
              <a:latin typeface="+mn-lt"/>
              <a:ea typeface="+mn-ea"/>
            </a:endParaRPr>
          </a:p>
        </p:txBody>
      </p:sp>
      <p:pic>
        <p:nvPicPr>
          <p:cNvPr id="4198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9413" y="3896642"/>
            <a:ext cx="479107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75" y="1376772"/>
            <a:ext cx="4770438"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标题 29"/>
          <p:cNvSpPr txBox="1"/>
          <p:nvPr/>
        </p:nvSpPr>
        <p:spPr bwMode="auto">
          <a:xfrm>
            <a:off x="250825" y="358775"/>
            <a:ext cx="57832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en-US" altLang="zh-CN" smtClean="0"/>
              <a:t>OceanStor 5600/5800 V3</a:t>
            </a:r>
            <a:r>
              <a:rPr lang="zh-CN" altLang="en-US" smtClean="0"/>
              <a:t>整体介绍</a:t>
            </a:r>
            <a:endParaRPr lang="en-US" dirty="0"/>
          </a:p>
        </p:txBody>
      </p:sp>
      <p:sp>
        <p:nvSpPr>
          <p:cNvPr id="41990" name="内容占位符 27"/>
          <p:cNvSpPr>
            <a:spLocks noGrp="1"/>
          </p:cNvSpPr>
          <p:nvPr>
            <p:ph type="body" sz="quarter" idx="4294967295"/>
          </p:nvPr>
        </p:nvSpPr>
        <p:spPr>
          <a:xfrm>
            <a:off x="5581650" y="1233488"/>
            <a:ext cx="3562350" cy="3924300"/>
          </a:xfrm>
        </p:spPr>
        <p:txBody>
          <a:bodyPr/>
          <a:lstStyle/>
          <a:p>
            <a:r>
              <a:rPr lang="zh-CN" altLang="en-US" sz="1400" dirty="0" smtClean="0"/>
              <a:t>高性能：</a:t>
            </a:r>
            <a:endParaRPr lang="zh-CN" altLang="en-US" sz="1400" dirty="0" smtClean="0"/>
          </a:p>
          <a:p>
            <a:pPr lvl="1"/>
            <a:r>
              <a:rPr lang="en-US" altLang="zh-CN" sz="1200" dirty="0" smtClean="0"/>
              <a:t>PCIE3.0</a:t>
            </a:r>
            <a:r>
              <a:rPr lang="zh-CN" altLang="en-US" sz="1200" dirty="0" smtClean="0"/>
              <a:t>高速总线和</a:t>
            </a:r>
            <a:r>
              <a:rPr lang="en-US" altLang="zh-CN" sz="1200" dirty="0" smtClean="0"/>
              <a:t>SAS3.0</a:t>
            </a:r>
            <a:r>
              <a:rPr lang="zh-CN" altLang="en-US" sz="1200" dirty="0" smtClean="0"/>
              <a:t>高速</a:t>
            </a:r>
            <a:r>
              <a:rPr lang="en-US" altLang="zh-CN" sz="1200" dirty="0" smtClean="0"/>
              <a:t>IO</a:t>
            </a:r>
            <a:r>
              <a:rPr lang="zh-CN" altLang="en-US" sz="1200" dirty="0" smtClean="0"/>
              <a:t>通道</a:t>
            </a:r>
            <a:endParaRPr lang="zh-CN" altLang="en-US" sz="1200" dirty="0" smtClean="0"/>
          </a:p>
          <a:p>
            <a:r>
              <a:rPr lang="zh-CN" altLang="en-US" sz="1400" dirty="0" smtClean="0"/>
              <a:t>高扩展性：</a:t>
            </a:r>
            <a:endParaRPr lang="zh-CN" altLang="en-US" sz="1400" dirty="0" smtClean="0"/>
          </a:p>
          <a:p>
            <a:pPr lvl="1"/>
            <a:r>
              <a:rPr lang="en-US" altLang="zh-CN" sz="1200" dirty="0" smtClean="0"/>
              <a:t>IO</a:t>
            </a:r>
            <a:r>
              <a:rPr lang="zh-CN" altLang="en-US" sz="1200" dirty="0" smtClean="0"/>
              <a:t>接口模块热插拔</a:t>
            </a:r>
            <a:endParaRPr lang="zh-CN" altLang="en-US" sz="1200" dirty="0" smtClean="0"/>
          </a:p>
          <a:p>
            <a:pPr lvl="1"/>
            <a:r>
              <a:rPr lang="en-US" altLang="zh-CN" sz="1200" dirty="0" smtClean="0"/>
              <a:t>2U</a:t>
            </a:r>
            <a:r>
              <a:rPr lang="zh-CN" altLang="en-US" sz="1200" dirty="0" smtClean="0"/>
              <a:t>支持</a:t>
            </a:r>
            <a:r>
              <a:rPr lang="en-US" altLang="zh-CN" sz="1200" dirty="0" smtClean="0"/>
              <a:t>4</a:t>
            </a:r>
            <a:r>
              <a:rPr lang="zh-CN" altLang="en-US" sz="1200" dirty="0" smtClean="0"/>
              <a:t>张可拔插接口卡，</a:t>
            </a:r>
            <a:r>
              <a:rPr lang="en-US" altLang="zh-CN" sz="1200" dirty="0" smtClean="0"/>
              <a:t>2</a:t>
            </a:r>
            <a:r>
              <a:rPr lang="zh-CN" altLang="en-US" sz="1200" dirty="0" smtClean="0"/>
              <a:t>张板载接口卡</a:t>
            </a:r>
            <a:endParaRPr lang="zh-CN" altLang="en-US" sz="1200" dirty="0" smtClean="0"/>
          </a:p>
          <a:p>
            <a:pPr lvl="1"/>
            <a:r>
              <a:rPr lang="en-US" altLang="zh-CN" sz="1200" dirty="0" smtClean="0"/>
              <a:t>3U</a:t>
            </a:r>
            <a:r>
              <a:rPr lang="zh-CN" altLang="en-US" sz="1200" dirty="0" smtClean="0"/>
              <a:t>支持</a:t>
            </a:r>
            <a:r>
              <a:rPr lang="en-US" altLang="zh-CN" sz="1200" dirty="0" smtClean="0"/>
              <a:t>16</a:t>
            </a:r>
            <a:r>
              <a:rPr lang="zh-CN" altLang="en-US" sz="1200" dirty="0" smtClean="0"/>
              <a:t>张可拔插接口卡</a:t>
            </a:r>
            <a:endParaRPr lang="zh-CN" altLang="en-US" sz="1200" dirty="0" smtClean="0"/>
          </a:p>
          <a:p>
            <a:pPr lvl="1"/>
            <a:r>
              <a:rPr lang="en-US" altLang="zh-CN" sz="1200" dirty="0" smtClean="0"/>
              <a:t>6U</a:t>
            </a:r>
            <a:r>
              <a:rPr lang="zh-CN" altLang="en-US" sz="1200" dirty="0" smtClean="0"/>
              <a:t>支持</a:t>
            </a:r>
            <a:r>
              <a:rPr lang="en-US" altLang="zh-CN" sz="1200" dirty="0" smtClean="0"/>
              <a:t>24</a:t>
            </a:r>
            <a:r>
              <a:rPr lang="zh-CN" altLang="en-US" sz="1200" dirty="0" smtClean="0"/>
              <a:t>张可拔插接口卡</a:t>
            </a:r>
            <a:endParaRPr lang="en-US" altLang="zh-CN" sz="1200" dirty="0" smtClean="0"/>
          </a:p>
          <a:p>
            <a:r>
              <a:rPr lang="zh-CN" altLang="en-US" sz="1400" dirty="0" smtClean="0"/>
              <a:t>高可靠性：</a:t>
            </a:r>
            <a:endParaRPr lang="zh-CN" altLang="en-US" sz="1400" dirty="0" smtClean="0"/>
          </a:p>
          <a:p>
            <a:pPr lvl="1"/>
            <a:r>
              <a:rPr lang="zh-CN" altLang="en-US" sz="1200" dirty="0" smtClean="0"/>
              <a:t>全冗余设计</a:t>
            </a:r>
            <a:endParaRPr lang="zh-CN" altLang="en-US" sz="1200" dirty="0" smtClean="0"/>
          </a:p>
          <a:p>
            <a:pPr lvl="1"/>
            <a:r>
              <a:rPr lang="zh-CN" altLang="en-US" sz="1200" dirty="0" smtClean="0"/>
              <a:t>内置</a:t>
            </a:r>
            <a:r>
              <a:rPr lang="en-US" altLang="zh-CN" sz="1200" dirty="0" smtClean="0"/>
              <a:t>BBU + </a:t>
            </a:r>
            <a:r>
              <a:rPr lang="zh-CN" altLang="en-US" sz="1200" dirty="0" smtClean="0"/>
              <a:t>数据保险箱</a:t>
            </a:r>
            <a:endParaRPr lang="zh-CN" altLang="en-US" sz="1200" dirty="0" smtClean="0"/>
          </a:p>
          <a:p>
            <a:pPr lvl="1"/>
            <a:r>
              <a:rPr lang="zh-CN" altLang="en-US" sz="1200" dirty="0" smtClean="0"/>
              <a:t>各种数据保护技术</a:t>
            </a:r>
            <a:endParaRPr lang="zh-CN" altLang="en-US" sz="1200" dirty="0" smtClean="0"/>
          </a:p>
          <a:p>
            <a:r>
              <a:rPr lang="zh-CN" altLang="en-US" sz="1400" dirty="0" smtClean="0"/>
              <a:t>绿色节能：</a:t>
            </a:r>
            <a:endParaRPr lang="zh-CN" altLang="en-US" sz="1400" dirty="0" smtClean="0"/>
          </a:p>
          <a:p>
            <a:pPr lvl="1"/>
            <a:r>
              <a:rPr lang="en-US" altLang="zh-CN" sz="1200" dirty="0" smtClean="0"/>
              <a:t>CPU</a:t>
            </a:r>
            <a:r>
              <a:rPr lang="zh-CN" altLang="en-US" sz="1200" dirty="0" smtClean="0"/>
              <a:t>智能调频</a:t>
            </a:r>
            <a:endParaRPr lang="zh-CN" altLang="en-US" sz="1200" dirty="0" smtClean="0"/>
          </a:p>
          <a:p>
            <a:pPr lvl="1"/>
            <a:r>
              <a:rPr lang="zh-CN" altLang="en-US" sz="1200" dirty="0" smtClean="0"/>
              <a:t>风扇精细化调速</a:t>
            </a:r>
            <a:endParaRPr lang="zh-CN" altLang="en-US" sz="12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3"/>
          <p:cNvSpPr>
            <a:spLocks noChangeArrowheads="1"/>
          </p:cNvSpPr>
          <p:nvPr/>
        </p:nvSpPr>
        <p:spPr bwMode="auto">
          <a:xfrm>
            <a:off x="790574" y="3943350"/>
            <a:ext cx="2989338" cy="1637894"/>
          </a:xfrm>
          <a:prstGeom prst="rect">
            <a:avLst/>
          </a:prstGeom>
          <a:solidFill>
            <a:srgbClr val="EAEAEA"/>
          </a:solidFill>
          <a:ln w="9525">
            <a:solidFill>
              <a:srgbClr val="DDDDDD"/>
            </a:solidFill>
            <a:miter lim="800000"/>
          </a:ln>
        </p:spPr>
        <p:txBody>
          <a:bodyPr wrap="square"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400" dirty="0">
                <a:latin typeface="+mn-lt"/>
                <a:ea typeface="+mn-ea"/>
              </a:rPr>
              <a:t>控制模块</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400" dirty="0">
                <a:latin typeface="+mn-lt"/>
                <a:ea typeface="+mn-ea"/>
              </a:rPr>
              <a:t>双控制器</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400" dirty="0">
                <a:latin typeface="+mn-lt"/>
                <a:ea typeface="+mn-ea"/>
              </a:rPr>
              <a:t>主流服务器平台</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400" dirty="0">
                <a:latin typeface="+mn-lt"/>
                <a:ea typeface="+mn-ea"/>
              </a:rPr>
              <a:t>自动变频，降低能耗</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400" dirty="0">
                <a:latin typeface="+mn-lt"/>
                <a:ea typeface="+mn-ea"/>
              </a:rPr>
              <a:t>自带风扇模块（即风扇集成在控制模块中，但可以独立更换）</a:t>
            </a:r>
            <a:endParaRPr lang="zh-CN" altLang="en-US" sz="1400" dirty="0">
              <a:latin typeface="+mn-lt"/>
              <a:ea typeface="+mn-ea"/>
            </a:endParaRPr>
          </a:p>
        </p:txBody>
      </p:sp>
      <p:sp>
        <p:nvSpPr>
          <p:cNvPr id="25" name="Rectangle 45"/>
          <p:cNvSpPr>
            <a:spLocks noChangeArrowheads="1"/>
          </p:cNvSpPr>
          <p:nvPr/>
        </p:nvSpPr>
        <p:spPr bwMode="auto">
          <a:xfrm>
            <a:off x="4859338" y="3951346"/>
            <a:ext cx="3889375" cy="1637894"/>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en-US" altLang="zh-CN" sz="1400" dirty="0" err="1">
                <a:latin typeface="+mn-lt"/>
                <a:ea typeface="+mn-ea"/>
              </a:rPr>
              <a:t>BBU</a:t>
            </a:r>
            <a:r>
              <a:rPr lang="zh-CN" altLang="en-US" sz="1400" dirty="0">
                <a:latin typeface="+mn-lt"/>
                <a:ea typeface="+mn-ea"/>
              </a:rPr>
              <a:t>模块</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en-US" altLang="zh-CN" sz="1400" dirty="0">
                <a:latin typeface="+mn-lt"/>
                <a:ea typeface="+mn-ea"/>
              </a:rPr>
              <a:t>5600 V3</a:t>
            </a:r>
            <a:r>
              <a:rPr lang="zh-CN" altLang="en-US" sz="1400" dirty="0">
                <a:latin typeface="+mn-lt"/>
                <a:ea typeface="+mn-ea"/>
              </a:rPr>
              <a:t>：</a:t>
            </a:r>
            <a:r>
              <a:rPr lang="en-US" altLang="zh-CN" sz="1400" dirty="0">
                <a:latin typeface="+mn-lt"/>
                <a:ea typeface="+mn-ea"/>
              </a:rPr>
              <a:t>1+1</a:t>
            </a:r>
            <a:r>
              <a:rPr lang="zh-CN" altLang="en-US" sz="1400" dirty="0">
                <a:latin typeface="+mn-lt"/>
                <a:ea typeface="+mn-ea"/>
              </a:rPr>
              <a:t>冗余</a:t>
            </a:r>
            <a:r>
              <a:rPr lang="en-US" altLang="zh-CN" sz="1400" dirty="0">
                <a:latin typeface="+mn-lt"/>
                <a:ea typeface="+mn-ea"/>
              </a:rPr>
              <a:t>(</a:t>
            </a:r>
            <a:r>
              <a:rPr lang="zh-CN" altLang="en-US" sz="1400" dirty="0">
                <a:latin typeface="+mn-lt"/>
                <a:ea typeface="+mn-ea"/>
              </a:rPr>
              <a:t>剩余</a:t>
            </a:r>
            <a:r>
              <a:rPr lang="en-US" altLang="zh-CN" sz="1400" dirty="0">
                <a:latin typeface="+mn-lt"/>
                <a:ea typeface="+mn-ea"/>
              </a:rPr>
              <a:t>2</a:t>
            </a:r>
            <a:r>
              <a:rPr lang="zh-CN" altLang="en-US" sz="1400" dirty="0">
                <a:latin typeface="+mn-lt"/>
                <a:ea typeface="+mn-ea"/>
              </a:rPr>
              <a:t>个位置用</a:t>
            </a:r>
            <a:r>
              <a:rPr lang="en-US" altLang="zh-CN" sz="1400" dirty="0">
                <a:latin typeface="+mn-lt"/>
                <a:ea typeface="+mn-ea"/>
              </a:rPr>
              <a:t>BBU</a:t>
            </a:r>
            <a:r>
              <a:rPr lang="zh-CN" altLang="en-US" sz="1400" dirty="0">
                <a:latin typeface="+mn-lt"/>
                <a:ea typeface="+mn-ea"/>
              </a:rPr>
              <a:t>假模块填充</a:t>
            </a:r>
            <a:r>
              <a:rPr lang="en-US" altLang="zh-CN" sz="1400" dirty="0">
                <a:latin typeface="+mn-lt"/>
                <a:ea typeface="+mn-ea"/>
              </a:rPr>
              <a:t>)</a:t>
            </a:r>
            <a:endParaRPr lang="en-US" altLang="zh-CN"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en-US" altLang="zh-CN" sz="1400" dirty="0">
                <a:latin typeface="+mn-lt"/>
                <a:ea typeface="+mn-ea"/>
              </a:rPr>
              <a:t>5800 V3</a:t>
            </a:r>
            <a:r>
              <a:rPr lang="zh-CN" altLang="en-US" sz="1400" dirty="0">
                <a:latin typeface="+mn-lt"/>
                <a:ea typeface="+mn-ea"/>
              </a:rPr>
              <a:t>：</a:t>
            </a:r>
            <a:r>
              <a:rPr lang="en-US" altLang="zh-CN" sz="1400" dirty="0">
                <a:latin typeface="+mn-lt"/>
                <a:ea typeface="+mn-ea"/>
              </a:rPr>
              <a:t>2+1</a:t>
            </a:r>
            <a:r>
              <a:rPr lang="zh-CN" altLang="en-US" sz="1400" dirty="0">
                <a:latin typeface="+mn-lt"/>
                <a:ea typeface="+mn-ea"/>
              </a:rPr>
              <a:t>冗余</a:t>
            </a:r>
            <a:r>
              <a:rPr lang="en-US" altLang="zh-CN" sz="1400" dirty="0">
                <a:latin typeface="+mn-lt"/>
                <a:ea typeface="+mn-ea"/>
              </a:rPr>
              <a:t>(</a:t>
            </a:r>
            <a:r>
              <a:rPr lang="zh-CN" altLang="en-US" sz="1400" dirty="0">
                <a:latin typeface="+mn-lt"/>
                <a:ea typeface="+mn-ea"/>
              </a:rPr>
              <a:t>剩余</a:t>
            </a:r>
            <a:r>
              <a:rPr lang="en-US" altLang="zh-CN" sz="1400" dirty="0">
                <a:latin typeface="+mn-lt"/>
                <a:ea typeface="+mn-ea"/>
              </a:rPr>
              <a:t>1</a:t>
            </a:r>
            <a:r>
              <a:rPr lang="zh-CN" altLang="en-US" sz="1400" dirty="0">
                <a:latin typeface="+mn-lt"/>
                <a:ea typeface="+mn-ea"/>
              </a:rPr>
              <a:t>个位置用</a:t>
            </a:r>
            <a:r>
              <a:rPr lang="en-US" altLang="zh-CN" sz="1400" dirty="0">
                <a:latin typeface="+mn-lt"/>
                <a:ea typeface="+mn-ea"/>
              </a:rPr>
              <a:t>BBU</a:t>
            </a:r>
            <a:r>
              <a:rPr lang="zh-CN" altLang="en-US" sz="1400" dirty="0">
                <a:latin typeface="+mn-lt"/>
                <a:ea typeface="+mn-ea"/>
              </a:rPr>
              <a:t>假模块填充</a:t>
            </a:r>
            <a:r>
              <a:rPr lang="en-US" altLang="zh-CN" sz="1400" dirty="0">
                <a:latin typeface="+mn-lt"/>
                <a:ea typeface="+mn-ea"/>
              </a:rPr>
              <a:t>)</a:t>
            </a:r>
            <a:endParaRPr lang="zh-CN" altLang="en-US" sz="14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400" dirty="0">
                <a:latin typeface="+mn-lt"/>
                <a:ea typeface="+mn-ea"/>
              </a:rPr>
              <a:t>支持直流</a:t>
            </a:r>
            <a:r>
              <a:rPr lang="en-US" altLang="zh-CN" sz="1400" dirty="0">
                <a:latin typeface="+mn-lt"/>
                <a:ea typeface="+mn-ea"/>
              </a:rPr>
              <a:t>/</a:t>
            </a:r>
            <a:r>
              <a:rPr lang="zh-CN" altLang="en-US" sz="1400" dirty="0">
                <a:latin typeface="+mn-lt"/>
                <a:ea typeface="+mn-ea"/>
              </a:rPr>
              <a:t>交流电源掉电保护</a:t>
            </a:r>
            <a:endParaRPr lang="zh-CN" altLang="en-US" sz="1400" dirty="0">
              <a:latin typeface="+mn-lt"/>
              <a:ea typeface="+mn-ea"/>
            </a:endParaRPr>
          </a:p>
        </p:txBody>
      </p:sp>
      <p:pic>
        <p:nvPicPr>
          <p:cNvPr id="4403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4725" y="1473200"/>
            <a:ext cx="6738938"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53"/>
          <p:cNvSpPr>
            <a:spLocks noChangeArrowheads="1"/>
          </p:cNvSpPr>
          <p:nvPr/>
        </p:nvSpPr>
        <p:spPr bwMode="auto">
          <a:xfrm>
            <a:off x="1281113" y="2060575"/>
            <a:ext cx="3062287" cy="1169988"/>
          </a:xfrm>
          <a:prstGeom prst="rect">
            <a:avLst/>
          </a:prstGeom>
          <a:noFill/>
          <a:ln w="9525">
            <a:solidFill>
              <a:srgbClr val="FF6600"/>
            </a:solidFill>
            <a:prstDash val="dash"/>
            <a:miter lim="800000"/>
          </a:ln>
        </p:spPr>
        <p:txBody>
          <a:bodyPr wrap="none" anchor="ctr"/>
          <a:lstStyle/>
          <a:p>
            <a:pPr>
              <a:defRPr/>
            </a:pPr>
            <a:endParaRPr lang="zh-CN" altLang="en-US">
              <a:latin typeface="+mn-lt"/>
              <a:ea typeface="+mn-ea"/>
            </a:endParaRPr>
          </a:p>
        </p:txBody>
      </p:sp>
      <p:sp>
        <p:nvSpPr>
          <p:cNvPr id="41" name="Rectangle 54"/>
          <p:cNvSpPr>
            <a:spLocks noChangeArrowheads="1"/>
          </p:cNvSpPr>
          <p:nvPr/>
        </p:nvSpPr>
        <p:spPr bwMode="auto">
          <a:xfrm>
            <a:off x="5832475" y="1473200"/>
            <a:ext cx="1709738" cy="620713"/>
          </a:xfrm>
          <a:prstGeom prst="rect">
            <a:avLst/>
          </a:prstGeom>
          <a:noFill/>
          <a:ln w="9525">
            <a:solidFill>
              <a:srgbClr val="FF6600"/>
            </a:solidFill>
            <a:prstDash val="dash"/>
            <a:miter lim="800000"/>
          </a:ln>
        </p:spPr>
        <p:txBody>
          <a:bodyPr wrap="none" anchor="ctr"/>
          <a:lstStyle/>
          <a:p>
            <a:pPr>
              <a:defRPr/>
            </a:pPr>
            <a:endParaRPr lang="zh-CN" altLang="en-US">
              <a:latin typeface="+mn-lt"/>
              <a:ea typeface="+mn-ea"/>
            </a:endParaRPr>
          </a:p>
        </p:txBody>
      </p:sp>
      <p:sp>
        <p:nvSpPr>
          <p:cNvPr id="42" name="Line 41"/>
          <p:cNvSpPr>
            <a:spLocks noChangeShapeType="1"/>
          </p:cNvSpPr>
          <p:nvPr/>
        </p:nvSpPr>
        <p:spPr bwMode="auto">
          <a:xfrm>
            <a:off x="6696075" y="2093913"/>
            <a:ext cx="252189" cy="1839143"/>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43" name="Line 41"/>
          <p:cNvSpPr>
            <a:spLocks noChangeShapeType="1"/>
          </p:cNvSpPr>
          <p:nvPr/>
        </p:nvSpPr>
        <p:spPr bwMode="auto">
          <a:xfrm flipH="1">
            <a:off x="2619375" y="3167063"/>
            <a:ext cx="1016000" cy="776287"/>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30" name="标题 29"/>
          <p:cNvSpPr txBox="1"/>
          <p:nvPr/>
        </p:nvSpPr>
        <p:spPr bwMode="auto">
          <a:xfrm>
            <a:off x="250825" y="358775"/>
            <a:ext cx="57832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en-US" altLang="zh-CN" smtClean="0"/>
              <a:t>OceanStor 5600/5800 V3</a:t>
            </a:r>
            <a:r>
              <a:rPr lang="zh-CN" altLang="en-US" smtClean="0"/>
              <a:t>控制框介绍</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6"/>
          <p:cNvSpPr>
            <a:spLocks noChangeArrowheads="1"/>
          </p:cNvSpPr>
          <p:nvPr/>
        </p:nvSpPr>
        <p:spPr bwMode="auto">
          <a:xfrm>
            <a:off x="868363" y="4357688"/>
            <a:ext cx="1741487" cy="973137"/>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200" dirty="0">
                <a:latin typeface="+mn-lt"/>
                <a:ea typeface="+mn-ea"/>
              </a:rPr>
              <a:t>电源模块</a:t>
            </a:r>
            <a:endParaRPr lang="zh-CN" altLang="en-US"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en-US" altLang="zh-CN" sz="1200" dirty="0">
                <a:latin typeface="+mn-lt"/>
                <a:ea typeface="+mn-ea"/>
              </a:rPr>
              <a:t>1+1</a:t>
            </a:r>
            <a:r>
              <a:rPr lang="zh-CN" altLang="en-US" sz="1200" dirty="0">
                <a:latin typeface="+mn-lt"/>
                <a:ea typeface="+mn-ea"/>
              </a:rPr>
              <a:t>冗余</a:t>
            </a:r>
            <a:endParaRPr lang="zh-CN" altLang="en-US"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zh-CN" sz="1200" dirty="0">
                <a:latin typeface="+mn-lt"/>
                <a:ea typeface="+mn-ea"/>
              </a:rPr>
              <a:t>转换效率高达9</a:t>
            </a:r>
            <a:r>
              <a:rPr lang="en-US" altLang="zh-CN" sz="1200" dirty="0">
                <a:latin typeface="+mn-lt"/>
                <a:ea typeface="+mn-ea"/>
              </a:rPr>
              <a:t>4</a:t>
            </a:r>
            <a:r>
              <a:rPr lang="zh-CN" altLang="zh-CN" sz="1200" dirty="0">
                <a:latin typeface="+mn-lt"/>
                <a:ea typeface="+mn-ea"/>
              </a:rPr>
              <a:t>%</a:t>
            </a:r>
            <a:endParaRPr lang="en-US" altLang="zh-CN"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200" dirty="0">
                <a:latin typeface="+mn-lt"/>
                <a:ea typeface="+mn-ea"/>
              </a:rPr>
              <a:t>支持</a:t>
            </a:r>
            <a:r>
              <a:rPr lang="en-US" altLang="zh-CN" sz="1200" dirty="0">
                <a:latin typeface="+mn-lt"/>
                <a:ea typeface="+mn-ea"/>
              </a:rPr>
              <a:t>240v</a:t>
            </a:r>
            <a:r>
              <a:rPr lang="zh-CN" altLang="en-US" sz="1200" dirty="0">
                <a:latin typeface="+mn-lt"/>
                <a:ea typeface="+mn-ea"/>
              </a:rPr>
              <a:t>高压直流</a:t>
            </a:r>
            <a:endParaRPr lang="en-US" altLang="zh-CN" sz="1200" dirty="0">
              <a:latin typeface="+mn-lt"/>
              <a:ea typeface="+mn-ea"/>
            </a:endParaRPr>
          </a:p>
        </p:txBody>
      </p:sp>
      <p:sp>
        <p:nvSpPr>
          <p:cNvPr id="28" name="Rectangle 51"/>
          <p:cNvSpPr>
            <a:spLocks noChangeArrowheads="1"/>
          </p:cNvSpPr>
          <p:nvPr/>
        </p:nvSpPr>
        <p:spPr bwMode="auto">
          <a:xfrm>
            <a:off x="2771775" y="4357688"/>
            <a:ext cx="3600450" cy="1231900"/>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200" dirty="0">
                <a:latin typeface="+mn-lt"/>
                <a:ea typeface="+mn-ea"/>
              </a:rPr>
              <a:t>接口模块</a:t>
            </a:r>
            <a:endParaRPr lang="zh-CN" altLang="en-US" sz="1200" dirty="0">
              <a:latin typeface="+mn-lt"/>
              <a:ea typeface="+mn-ea"/>
            </a:endParaRPr>
          </a:p>
          <a:p>
            <a:pPr marL="174625" indent="-174625" defTabSz="858520">
              <a:buClr>
                <a:srgbClr val="990000"/>
              </a:buClr>
              <a:buSzPct val="60000"/>
              <a:buFont typeface="Wingdings" panose="05000000000000000000" pitchFamily="2" charset="2"/>
              <a:buChar char="l"/>
              <a:defRPr/>
            </a:pPr>
            <a:r>
              <a:rPr lang="en-US" altLang="zh-CN" sz="1200" dirty="0">
                <a:latin typeface="+mn-lt"/>
                <a:ea typeface="+mn-ea"/>
              </a:rPr>
              <a:t>16</a:t>
            </a:r>
            <a:r>
              <a:rPr lang="zh-CN" altLang="en-US" sz="1200" dirty="0">
                <a:latin typeface="+mn-lt"/>
                <a:ea typeface="+mn-ea"/>
              </a:rPr>
              <a:t>个接口模块槽位</a:t>
            </a:r>
            <a:endParaRPr lang="zh-CN" altLang="en-US" sz="1200" dirty="0">
              <a:latin typeface="+mn-lt"/>
              <a:ea typeface="+mn-ea"/>
            </a:endParaRPr>
          </a:p>
          <a:p>
            <a:pPr marL="174625" indent="-174625" defTabSz="858520">
              <a:buClr>
                <a:srgbClr val="990000"/>
              </a:buClr>
              <a:buSzPct val="60000"/>
              <a:buFont typeface="Wingdings" panose="05000000000000000000" pitchFamily="2" charset="2"/>
              <a:buChar char="l"/>
              <a:defRPr/>
            </a:pPr>
            <a:r>
              <a:rPr lang="zh-CN" altLang="en-US" sz="1200" dirty="0">
                <a:latin typeface="+mn-lt"/>
                <a:ea typeface="+mn-ea"/>
              </a:rPr>
              <a:t>最大支持</a:t>
            </a:r>
            <a:r>
              <a:rPr lang="en-US" altLang="zh-CN" sz="1200" dirty="0">
                <a:latin typeface="+mn-lt"/>
                <a:ea typeface="+mn-ea"/>
              </a:rPr>
              <a:t>1250</a:t>
            </a:r>
            <a:r>
              <a:rPr lang="zh-CN" altLang="en-US" sz="1200" dirty="0">
                <a:latin typeface="+mn-lt"/>
                <a:ea typeface="+mn-ea"/>
              </a:rPr>
              <a:t>盘</a:t>
            </a:r>
            <a:endParaRPr lang="zh-CN" altLang="en-US" sz="1200" dirty="0">
              <a:latin typeface="+mn-lt"/>
              <a:ea typeface="+mn-ea"/>
            </a:endParaRPr>
          </a:p>
          <a:p>
            <a:pPr marL="174625" indent="-174625" defTabSz="858520">
              <a:buClr>
                <a:srgbClr val="990000"/>
              </a:buClr>
              <a:buSzPct val="60000"/>
              <a:buFont typeface="Wingdings" panose="05000000000000000000" pitchFamily="2" charset="2"/>
              <a:buChar char="l"/>
              <a:defRPr/>
            </a:pPr>
            <a:r>
              <a:rPr lang="zh-CN" altLang="en-US" sz="1200" dirty="0">
                <a:latin typeface="+mn-lt"/>
                <a:ea typeface="+mn-ea"/>
              </a:rPr>
              <a:t>接口模块支持热插拔</a:t>
            </a:r>
            <a:endParaRPr lang="zh-CN" altLang="en-US" sz="1200" dirty="0">
              <a:latin typeface="+mn-lt"/>
              <a:ea typeface="+mn-ea"/>
            </a:endParaRPr>
          </a:p>
          <a:p>
            <a:pPr marL="174625" indent="-174625" defTabSz="858520">
              <a:buClr>
                <a:srgbClr val="990000"/>
              </a:buClr>
              <a:buSzPct val="60000"/>
              <a:buFont typeface="Wingdings" panose="05000000000000000000" pitchFamily="2" charset="2"/>
              <a:buChar char="l"/>
              <a:defRPr/>
            </a:pPr>
            <a:r>
              <a:rPr lang="zh-CN" altLang="en-US" sz="1200" dirty="0">
                <a:latin typeface="+mn-lt"/>
                <a:ea typeface="+mn-ea"/>
              </a:rPr>
              <a:t>接口类型丰富：</a:t>
            </a:r>
            <a:r>
              <a:rPr lang="en-US" altLang="zh-CN" sz="1200" dirty="0">
                <a:latin typeface="+mn-lt"/>
                <a:ea typeface="+mn-ea"/>
              </a:rPr>
              <a:t>16G b FC</a:t>
            </a:r>
            <a:r>
              <a:rPr lang="zh-CN" altLang="en-US" sz="1200" dirty="0">
                <a:latin typeface="+mn-lt"/>
                <a:ea typeface="+mn-ea"/>
              </a:rPr>
              <a:t>、</a:t>
            </a:r>
            <a:r>
              <a:rPr lang="en-US" altLang="zh-CN" sz="1200" dirty="0">
                <a:latin typeface="+mn-lt"/>
                <a:ea typeface="+mn-ea"/>
              </a:rPr>
              <a:t>12Gb  SAS</a:t>
            </a:r>
            <a:r>
              <a:rPr lang="zh-CN" altLang="en-US" sz="1200" dirty="0">
                <a:latin typeface="+mn-lt"/>
                <a:ea typeface="+mn-ea"/>
              </a:rPr>
              <a:t>、</a:t>
            </a:r>
            <a:r>
              <a:rPr lang="en-US" altLang="zh-CN" sz="1200" dirty="0">
                <a:latin typeface="+mn-lt"/>
                <a:ea typeface="+mn-ea"/>
              </a:rPr>
              <a:t>GE</a:t>
            </a:r>
            <a:r>
              <a:rPr lang="zh-CN" altLang="en-US" sz="1200" dirty="0">
                <a:latin typeface="+mn-lt"/>
                <a:ea typeface="+mn-ea"/>
              </a:rPr>
              <a:t>、</a:t>
            </a:r>
            <a:r>
              <a:rPr lang="en-US" altLang="zh-CN" sz="1200" dirty="0">
                <a:latin typeface="+mn-lt"/>
                <a:ea typeface="+mn-ea"/>
              </a:rPr>
              <a:t>10GE TOE</a:t>
            </a:r>
            <a:r>
              <a:rPr lang="zh-CN" altLang="en-US" sz="1200" dirty="0">
                <a:latin typeface="+mn-lt"/>
                <a:ea typeface="+mn-ea"/>
              </a:rPr>
              <a:t>、</a:t>
            </a:r>
            <a:r>
              <a:rPr lang="en-US" altLang="zh-CN" sz="1200" dirty="0">
                <a:latin typeface="+mn-lt"/>
                <a:ea typeface="+mn-ea"/>
              </a:rPr>
              <a:t>10GE </a:t>
            </a:r>
            <a:r>
              <a:rPr lang="en-US" altLang="zh-CN" sz="1200" dirty="0" err="1">
                <a:latin typeface="+mn-lt"/>
                <a:ea typeface="+mn-ea"/>
              </a:rPr>
              <a:t>FCoE</a:t>
            </a:r>
            <a:r>
              <a:rPr lang="zh-CN" altLang="en-US" sz="1200" dirty="0">
                <a:latin typeface="+mn-lt"/>
                <a:ea typeface="+mn-ea"/>
              </a:rPr>
              <a:t>、</a:t>
            </a:r>
            <a:r>
              <a:rPr lang="en-US" altLang="zh-CN" sz="1200" dirty="0">
                <a:latin typeface="+mn-lt"/>
                <a:ea typeface="+mn-ea"/>
              </a:rPr>
              <a:t>8Gb FC</a:t>
            </a:r>
            <a:endParaRPr lang="en-US" altLang="zh-CN" sz="1200" dirty="0">
              <a:latin typeface="+mn-lt"/>
              <a:ea typeface="+mn-ea"/>
            </a:endParaRPr>
          </a:p>
        </p:txBody>
      </p:sp>
      <p:sp>
        <p:nvSpPr>
          <p:cNvPr id="29" name="Rectangle 52"/>
          <p:cNvSpPr>
            <a:spLocks noChangeArrowheads="1"/>
          </p:cNvSpPr>
          <p:nvPr/>
        </p:nvSpPr>
        <p:spPr bwMode="auto">
          <a:xfrm>
            <a:off x="6804025" y="4357688"/>
            <a:ext cx="1944688" cy="1231900"/>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200" dirty="0">
                <a:latin typeface="+mn-lt"/>
                <a:ea typeface="+mn-ea"/>
              </a:rPr>
              <a:t>管理模块</a:t>
            </a:r>
            <a:endParaRPr lang="zh-CN" altLang="en-US"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en-US" altLang="zh-CN" sz="1200" dirty="0">
                <a:latin typeface="+mn-lt"/>
                <a:ea typeface="+mn-ea"/>
              </a:rPr>
              <a:t>1+1</a:t>
            </a:r>
            <a:r>
              <a:rPr lang="zh-CN" altLang="en-US" sz="1200" dirty="0">
                <a:latin typeface="+mn-lt"/>
                <a:ea typeface="+mn-ea"/>
              </a:rPr>
              <a:t>冗余</a:t>
            </a:r>
            <a:endParaRPr lang="zh-CN" altLang="en-US"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200" dirty="0">
                <a:latin typeface="+mn-lt"/>
                <a:ea typeface="+mn-ea"/>
              </a:rPr>
              <a:t>支持热插拔</a:t>
            </a:r>
            <a:endParaRPr lang="zh-CN" altLang="en-US" sz="1200" dirty="0">
              <a:latin typeface="+mn-lt"/>
              <a:ea typeface="+mn-ea"/>
            </a:endParaRPr>
          </a:p>
          <a:p>
            <a:pPr marL="174625" indent="-174625" defTabSz="858520">
              <a:lnSpc>
                <a:spcPct val="120000"/>
              </a:lnSpc>
              <a:buClr>
                <a:srgbClr val="990000"/>
              </a:buClr>
              <a:buSzPct val="60000"/>
              <a:buFont typeface="Wingdings" panose="05000000000000000000" pitchFamily="2" charset="2"/>
              <a:buChar char="l"/>
              <a:defRPr/>
            </a:pPr>
            <a:r>
              <a:rPr lang="zh-CN" altLang="en-US" sz="1200" dirty="0">
                <a:latin typeface="+mn-lt"/>
                <a:ea typeface="+mn-ea"/>
              </a:rPr>
              <a:t>支持多控</a:t>
            </a:r>
            <a:r>
              <a:rPr lang="en-US" altLang="zh-CN" sz="1200" dirty="0">
                <a:latin typeface="+mn-lt"/>
                <a:ea typeface="+mn-ea"/>
              </a:rPr>
              <a:t>scale out</a:t>
            </a:r>
            <a:r>
              <a:rPr lang="zh-CN" altLang="en-US" sz="1200" dirty="0">
                <a:latin typeface="+mn-lt"/>
                <a:ea typeface="+mn-ea"/>
              </a:rPr>
              <a:t>互联，实现心跳</a:t>
            </a:r>
            <a:endParaRPr lang="zh-CN" altLang="en-US" sz="1200" dirty="0">
              <a:latin typeface="+mn-lt"/>
              <a:ea typeface="+mn-ea"/>
            </a:endParaRPr>
          </a:p>
        </p:txBody>
      </p:sp>
      <p:sp>
        <p:nvSpPr>
          <p:cNvPr id="45" name="Line 41"/>
          <p:cNvSpPr>
            <a:spLocks noChangeShapeType="1"/>
          </p:cNvSpPr>
          <p:nvPr/>
        </p:nvSpPr>
        <p:spPr bwMode="auto">
          <a:xfrm flipH="1">
            <a:off x="571500" y="1557338"/>
            <a:ext cx="0" cy="3365500"/>
          </a:xfrm>
          <a:prstGeom prst="line">
            <a:avLst/>
          </a:prstGeom>
          <a:noFill/>
          <a:ln w="9525">
            <a:solidFill>
              <a:srgbClr val="FF0000"/>
            </a:solidFill>
            <a:round/>
          </a:ln>
        </p:spPr>
        <p:txBody>
          <a:bodyPr/>
          <a:lstStyle/>
          <a:p>
            <a:pPr>
              <a:defRPr/>
            </a:pPr>
            <a:endParaRPr lang="zh-CN" altLang="en-US">
              <a:latin typeface="+mn-lt"/>
              <a:ea typeface="+mn-ea"/>
            </a:endParaRPr>
          </a:p>
        </p:txBody>
      </p:sp>
      <p:sp>
        <p:nvSpPr>
          <p:cNvPr id="46" name="Line 41"/>
          <p:cNvSpPr>
            <a:spLocks noChangeShapeType="1"/>
          </p:cNvSpPr>
          <p:nvPr/>
        </p:nvSpPr>
        <p:spPr bwMode="auto">
          <a:xfrm flipH="1">
            <a:off x="571500" y="1557338"/>
            <a:ext cx="396875" cy="0"/>
          </a:xfrm>
          <a:prstGeom prst="line">
            <a:avLst/>
          </a:prstGeom>
          <a:noFill/>
          <a:ln w="9525">
            <a:solidFill>
              <a:srgbClr val="FF0000"/>
            </a:solidFill>
            <a:round/>
          </a:ln>
        </p:spPr>
        <p:txBody>
          <a:bodyPr/>
          <a:lstStyle/>
          <a:p>
            <a:pPr>
              <a:defRPr/>
            </a:pPr>
            <a:endParaRPr lang="zh-CN" altLang="en-US" sz="1200">
              <a:latin typeface="+mn-lt"/>
              <a:ea typeface="+mn-ea"/>
            </a:endParaRPr>
          </a:p>
        </p:txBody>
      </p:sp>
      <p:sp>
        <p:nvSpPr>
          <p:cNvPr id="36" name="Line 41"/>
          <p:cNvSpPr>
            <a:spLocks noChangeShapeType="1"/>
          </p:cNvSpPr>
          <p:nvPr/>
        </p:nvSpPr>
        <p:spPr bwMode="auto">
          <a:xfrm flipV="1">
            <a:off x="571500" y="4916488"/>
            <a:ext cx="295275" cy="0"/>
          </a:xfrm>
          <a:prstGeom prst="line">
            <a:avLst/>
          </a:prstGeom>
          <a:noFill/>
          <a:ln w="9525">
            <a:solidFill>
              <a:srgbClr val="FF0000"/>
            </a:solidFill>
            <a:round/>
          </a:ln>
        </p:spPr>
        <p:txBody>
          <a:bodyPr/>
          <a:lstStyle/>
          <a:p>
            <a:pPr>
              <a:defRPr/>
            </a:pPr>
            <a:endParaRPr lang="zh-CN" altLang="en-US" sz="1200">
              <a:latin typeface="+mn-lt"/>
              <a:ea typeface="+mn-ea"/>
            </a:endParaRPr>
          </a:p>
        </p:txBody>
      </p:sp>
      <p:grpSp>
        <p:nvGrpSpPr>
          <p:cNvPr id="46088" name="Group 2"/>
          <p:cNvGrpSpPr/>
          <p:nvPr/>
        </p:nvGrpSpPr>
        <p:grpSpPr bwMode="auto">
          <a:xfrm>
            <a:off x="719138" y="1196975"/>
            <a:ext cx="7705725" cy="2681288"/>
            <a:chOff x="933494" y="1196752"/>
            <a:chExt cx="6848282" cy="2382304"/>
          </a:xfrm>
        </p:grpSpPr>
        <p:pic>
          <p:nvPicPr>
            <p:cNvPr id="4609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3494" y="1196752"/>
              <a:ext cx="6848282" cy="203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55"/>
            <p:cNvSpPr>
              <a:spLocks noChangeArrowheads="1"/>
            </p:cNvSpPr>
            <p:nvPr/>
          </p:nvSpPr>
          <p:spPr bwMode="auto">
            <a:xfrm>
              <a:off x="4380208" y="1288434"/>
              <a:ext cx="1516668" cy="643180"/>
            </a:xfrm>
            <a:prstGeom prst="rect">
              <a:avLst/>
            </a:prstGeom>
            <a:noFill/>
            <a:ln w="28575">
              <a:solidFill>
                <a:srgbClr val="FF0000"/>
              </a:solidFill>
              <a:prstDash val="dash"/>
              <a:miter lim="800000"/>
            </a:ln>
          </p:spPr>
          <p:txBody>
            <a:bodyPr wrap="none" anchor="ctr"/>
            <a:lstStyle/>
            <a:p>
              <a:pPr>
                <a:defRPr/>
              </a:pPr>
              <a:endParaRPr lang="zh-CN" altLang="en-US">
                <a:latin typeface="+mn-lt"/>
                <a:ea typeface="+mn-ea"/>
              </a:endParaRPr>
            </a:p>
          </p:txBody>
        </p:sp>
        <p:sp>
          <p:nvSpPr>
            <p:cNvPr id="32" name="Rectangle 56"/>
            <p:cNvSpPr>
              <a:spLocks noChangeArrowheads="1"/>
            </p:cNvSpPr>
            <p:nvPr/>
          </p:nvSpPr>
          <p:spPr bwMode="auto">
            <a:xfrm>
              <a:off x="980052" y="2116386"/>
              <a:ext cx="6618313" cy="1011316"/>
            </a:xfrm>
            <a:prstGeom prst="rect">
              <a:avLst/>
            </a:prstGeom>
            <a:noFill/>
            <a:ln w="28575">
              <a:solidFill>
                <a:srgbClr val="FF0000"/>
              </a:solidFill>
              <a:prstDash val="dash"/>
              <a:miter lim="800000"/>
            </a:ln>
          </p:spPr>
          <p:txBody>
            <a:bodyPr wrap="none" anchor="ctr"/>
            <a:lstStyle/>
            <a:p>
              <a:pPr>
                <a:defRPr/>
              </a:pPr>
              <a:endParaRPr lang="zh-CN" altLang="en-US">
                <a:latin typeface="+mn-lt"/>
                <a:ea typeface="+mn-ea"/>
              </a:endParaRPr>
            </a:p>
          </p:txBody>
        </p:sp>
        <p:sp>
          <p:nvSpPr>
            <p:cNvPr id="39" name="Rectangle 55"/>
            <p:cNvSpPr>
              <a:spLocks noChangeArrowheads="1"/>
            </p:cNvSpPr>
            <p:nvPr/>
          </p:nvSpPr>
          <p:spPr bwMode="auto">
            <a:xfrm>
              <a:off x="1116905" y="1288434"/>
              <a:ext cx="1563225" cy="643180"/>
            </a:xfrm>
            <a:prstGeom prst="rect">
              <a:avLst/>
            </a:prstGeom>
            <a:noFill/>
            <a:ln w="28575">
              <a:solidFill>
                <a:srgbClr val="FF0000"/>
              </a:solidFill>
              <a:prstDash val="dash"/>
              <a:miter lim="800000"/>
            </a:ln>
          </p:spPr>
          <p:txBody>
            <a:bodyPr wrap="none" anchor="ctr"/>
            <a:lstStyle/>
            <a:p>
              <a:pPr>
                <a:defRPr/>
              </a:pPr>
              <a:endParaRPr lang="zh-CN" altLang="en-US">
                <a:latin typeface="+mn-lt"/>
                <a:ea typeface="+mn-ea"/>
              </a:endParaRPr>
            </a:p>
          </p:txBody>
        </p:sp>
        <p:pic>
          <p:nvPicPr>
            <p:cNvPr id="4609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494" y="3265025"/>
              <a:ext cx="6848282" cy="31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Line 41"/>
          <p:cNvSpPr>
            <a:spLocks noChangeShapeType="1"/>
          </p:cNvSpPr>
          <p:nvPr/>
        </p:nvSpPr>
        <p:spPr bwMode="auto">
          <a:xfrm>
            <a:off x="3419475" y="3368675"/>
            <a:ext cx="900113" cy="989013"/>
          </a:xfrm>
          <a:prstGeom prst="line">
            <a:avLst/>
          </a:prstGeom>
          <a:noFill/>
          <a:ln w="9525">
            <a:solidFill>
              <a:srgbClr val="EE0000"/>
            </a:solidFill>
            <a:round/>
          </a:ln>
        </p:spPr>
        <p:txBody>
          <a:bodyPr/>
          <a:lstStyle/>
          <a:p>
            <a:pPr>
              <a:defRPr/>
            </a:pPr>
            <a:endParaRPr lang="zh-CN" altLang="en-US">
              <a:latin typeface="+mn-lt"/>
              <a:ea typeface="+mn-ea"/>
            </a:endParaRPr>
          </a:p>
        </p:txBody>
      </p:sp>
      <p:sp>
        <p:nvSpPr>
          <p:cNvPr id="30" name="标题 29"/>
          <p:cNvSpPr txBox="1"/>
          <p:nvPr/>
        </p:nvSpPr>
        <p:spPr bwMode="auto">
          <a:xfrm>
            <a:off x="250825" y="358775"/>
            <a:ext cx="57832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37" name="Line 41"/>
          <p:cNvSpPr>
            <a:spLocks noChangeShapeType="1"/>
          </p:cNvSpPr>
          <p:nvPr/>
        </p:nvSpPr>
        <p:spPr bwMode="auto">
          <a:xfrm>
            <a:off x="5441950" y="2049463"/>
            <a:ext cx="2478088" cy="2308225"/>
          </a:xfrm>
          <a:prstGeom prst="line">
            <a:avLst/>
          </a:prstGeom>
          <a:noFill/>
          <a:ln w="9525">
            <a:solidFill>
              <a:srgbClr val="EE0000"/>
            </a:solidFill>
            <a:round/>
          </a:ln>
        </p:spPr>
        <p:txBody>
          <a:bodyPr/>
          <a:lstStyle/>
          <a:p>
            <a:pPr>
              <a:defRPr/>
            </a:pPr>
            <a:endParaRPr lang="zh-CN" altLang="en-US">
              <a:latin typeface="+mn-lt"/>
              <a:ea typeface="+mn-ea"/>
            </a:endParaRPr>
          </a:p>
        </p:txBody>
      </p:sp>
      <p:sp>
        <p:nvSpPr>
          <p:cNvPr id="2" name="Title 1"/>
          <p:cNvSpPr>
            <a:spLocks noGrp="1"/>
          </p:cNvSpPr>
          <p:nvPr>
            <p:ph type="title"/>
          </p:nvPr>
        </p:nvSpPr>
        <p:spPr/>
        <p:txBody>
          <a:bodyPr/>
          <a:lstStyle/>
          <a:p>
            <a:r>
              <a:rPr lang="en-US" altLang="zh-CN" smtClean="0"/>
              <a:t>OceanStor 5600/5800 V3</a:t>
            </a:r>
            <a:r>
              <a:rPr lang="zh-CN" altLang="en-US" smtClean="0"/>
              <a:t>控制框介绍</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6"/>
          <p:cNvSpPr>
            <a:spLocks noGrp="1" noChangeArrowheads="1"/>
          </p:cNvSpPr>
          <p:nvPr>
            <p:ph idx="1"/>
          </p:nvPr>
        </p:nvSpPr>
        <p:spPr/>
        <p:txBody>
          <a:bodyPr/>
          <a:lstStyle/>
          <a:p>
            <a:pPr eaLnBrk="1" hangingPunct="1"/>
            <a:r>
              <a:rPr lang="zh-CN" altLang="en-US" smtClean="0"/>
              <a:t>学完本课程后，您将能够</a:t>
            </a:r>
            <a:r>
              <a:rPr lang="en-US" altLang="zh-CN" smtClean="0"/>
              <a:t>:</a:t>
            </a:r>
            <a:endParaRPr lang="en-US" altLang="zh-CN" smtClean="0"/>
          </a:p>
          <a:p>
            <a:pPr lvl="1" eaLnBrk="1" hangingPunct="1"/>
            <a:r>
              <a:rPr lang="zh-CN" altLang="en-US" smtClean="0"/>
              <a:t>描述云计算硬件概况</a:t>
            </a:r>
            <a:endParaRPr lang="zh-CN" altLang="en-US" smtClean="0"/>
          </a:p>
          <a:p>
            <a:pPr lvl="1" eaLnBrk="1" hangingPunct="1"/>
            <a:r>
              <a:rPr lang="zh-CN" altLang="en-US" smtClean="0"/>
              <a:t>描述华为服务器的基础知识</a:t>
            </a:r>
            <a:endParaRPr lang="en-US" altLang="zh-CN" smtClean="0"/>
          </a:p>
          <a:p>
            <a:pPr lvl="1" eaLnBrk="1" hangingPunct="1"/>
            <a:r>
              <a:rPr lang="zh-CN" altLang="en-US" smtClean="0"/>
              <a:t>描述华为存储设备的基础知识</a:t>
            </a:r>
            <a:endParaRPr lang="en-US" altLang="zh-CN" smtClean="0"/>
          </a:p>
          <a:p>
            <a:pPr lvl="1" eaLnBrk="1" hangingPunct="1"/>
            <a:r>
              <a:rPr lang="zh-CN" altLang="en-US" smtClean="0"/>
              <a:t>描述华为交换机的基础知识</a:t>
            </a:r>
            <a:endParaRPr lang="en-US" altLang="zh-CN" smtClean="0"/>
          </a:p>
          <a:p>
            <a:pPr lvl="1" eaLnBrk="1" hangingPunct="1"/>
            <a:r>
              <a:rPr lang="zh-CN" altLang="en-US" smtClean="0"/>
              <a:t>描述华为</a:t>
            </a:r>
            <a:r>
              <a:rPr lang="en-US" altLang="zh-CN" smtClean="0"/>
              <a:t>TC</a:t>
            </a:r>
            <a:r>
              <a:rPr lang="zh-CN" altLang="en-US" smtClean="0"/>
              <a:t>设备的基础知识</a:t>
            </a:r>
            <a:endParaRPr lang="zh-CN" altLang="en-US" smtClean="0"/>
          </a:p>
          <a:p>
            <a:pPr lvl="1" eaLnBrk="1" hangingPunct="1"/>
            <a:r>
              <a:rPr lang="zh-CN" altLang="en-US" smtClean="0"/>
              <a:t>掌握云计算典型硬件部署形态</a:t>
            </a:r>
            <a:endParaRPr lang="zh-CN" altLang="en-US" smtClean="0"/>
          </a:p>
        </p:txBody>
      </p:sp>
      <p:pic>
        <p:nvPicPr>
          <p:cNvPr id="13316" name="Picture 14" descr="目标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0088" y="508000"/>
            <a:ext cx="6223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1871663" y="4251325"/>
            <a:ext cx="97155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cs typeface="Arial" panose="020B0604020202020204" pitchFamily="34" charset="0"/>
              </a:rPr>
              <a:t>电源模块</a:t>
            </a:r>
            <a:endParaRPr lang="zh-CN" altLang="en-US" sz="1400" dirty="0">
              <a:solidFill>
                <a:schemeClr val="tx1"/>
              </a:solidFill>
              <a:cs typeface="Arial" panose="020B0604020202020204" pitchFamily="34" charset="0"/>
            </a:endParaRPr>
          </a:p>
        </p:txBody>
      </p:sp>
      <p:sp>
        <p:nvSpPr>
          <p:cNvPr id="69" name="矩形 68"/>
          <p:cNvSpPr/>
          <p:nvPr/>
        </p:nvSpPr>
        <p:spPr>
          <a:xfrm>
            <a:off x="1647825" y="4208463"/>
            <a:ext cx="223838" cy="293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1</a:t>
            </a:r>
            <a:endParaRPr lang="zh-CN" altLang="en-US" sz="1400" dirty="0">
              <a:solidFill>
                <a:schemeClr val="tx1"/>
              </a:solidFill>
              <a:cs typeface="Arial" panose="020B0604020202020204" pitchFamily="34" charset="0"/>
            </a:endParaRPr>
          </a:p>
        </p:txBody>
      </p:sp>
      <p:grpSp>
        <p:nvGrpSpPr>
          <p:cNvPr id="48132" name="组合 40"/>
          <p:cNvGrpSpPr/>
          <p:nvPr/>
        </p:nvGrpSpPr>
        <p:grpSpPr bwMode="auto">
          <a:xfrm>
            <a:off x="1709738" y="1376363"/>
            <a:ext cx="5724525" cy="2863850"/>
            <a:chOff x="1007604" y="1016732"/>
            <a:chExt cx="5724636" cy="2864061"/>
          </a:xfrm>
        </p:grpSpPr>
        <p:pic>
          <p:nvPicPr>
            <p:cNvPr id="48151"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7604" y="1520788"/>
              <a:ext cx="5724636" cy="170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52" name="直接连接符 39"/>
            <p:cNvCxnSpPr>
              <a:cxnSpLocks noChangeShapeType="1"/>
            </p:cNvCxnSpPr>
            <p:nvPr/>
          </p:nvCxnSpPr>
          <p:spPr bwMode="auto">
            <a:xfrm flipV="1">
              <a:off x="1619672" y="1268760"/>
              <a:ext cx="0" cy="504056"/>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42" name="TextBox 41"/>
            <p:cNvSpPr txBox="1"/>
            <p:nvPr/>
          </p:nvSpPr>
          <p:spPr>
            <a:xfrm>
              <a:off x="1479100" y="1016732"/>
              <a:ext cx="284169" cy="307998"/>
            </a:xfrm>
            <a:prstGeom prst="rect">
              <a:avLst/>
            </a:prstGeom>
            <a:noFill/>
          </p:spPr>
          <p:txBody>
            <a:bodyPr wrap="none">
              <a:spAutoFit/>
            </a:bodyPr>
            <a:lstStyle/>
            <a:p>
              <a:pPr>
                <a:defRPr/>
              </a:pPr>
              <a:r>
                <a:rPr lang="en-US" altLang="zh-CN" sz="1400" b="1" dirty="0">
                  <a:latin typeface="+mn-lt"/>
                  <a:ea typeface="+mn-ea"/>
                </a:rPr>
                <a:t>1</a:t>
              </a:r>
              <a:endParaRPr lang="zh-CN" altLang="en-US" sz="1400" b="1" dirty="0">
                <a:latin typeface="+mn-lt"/>
                <a:ea typeface="+mn-ea"/>
              </a:endParaRPr>
            </a:p>
          </p:txBody>
        </p:sp>
        <p:cxnSp>
          <p:nvCxnSpPr>
            <p:cNvPr id="48154" name="直接连接符 42"/>
            <p:cNvCxnSpPr>
              <a:cxnSpLocks noChangeShapeType="1"/>
            </p:cNvCxnSpPr>
            <p:nvPr/>
          </p:nvCxnSpPr>
          <p:spPr bwMode="auto">
            <a:xfrm flipH="1" flipV="1">
              <a:off x="2773790" y="1268760"/>
              <a:ext cx="1990" cy="61206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61" name="TextBox 60"/>
            <p:cNvSpPr txBox="1"/>
            <p:nvPr/>
          </p:nvSpPr>
          <p:spPr>
            <a:xfrm>
              <a:off x="2631647" y="1016732"/>
              <a:ext cx="284169" cy="307998"/>
            </a:xfrm>
            <a:prstGeom prst="rect">
              <a:avLst/>
            </a:prstGeom>
            <a:noFill/>
          </p:spPr>
          <p:txBody>
            <a:bodyPr wrap="none">
              <a:spAutoFit/>
            </a:bodyPr>
            <a:lstStyle/>
            <a:p>
              <a:pPr>
                <a:defRPr/>
              </a:pPr>
              <a:r>
                <a:rPr lang="en-US" altLang="zh-CN" sz="1400" b="1" dirty="0">
                  <a:latin typeface="+mn-lt"/>
                  <a:ea typeface="+mn-ea"/>
                </a:rPr>
                <a:t>2</a:t>
              </a:r>
              <a:endParaRPr lang="zh-CN" altLang="en-US" sz="1400" b="1" dirty="0">
                <a:latin typeface="+mn-lt"/>
                <a:ea typeface="+mn-ea"/>
              </a:endParaRPr>
            </a:p>
          </p:txBody>
        </p:sp>
        <p:cxnSp>
          <p:nvCxnSpPr>
            <p:cNvPr id="48156" name="直接连接符 65"/>
            <p:cNvCxnSpPr>
              <a:cxnSpLocks noChangeShapeType="1"/>
            </p:cNvCxnSpPr>
            <p:nvPr/>
          </p:nvCxnSpPr>
          <p:spPr bwMode="auto">
            <a:xfrm flipH="1" flipV="1">
              <a:off x="2875832" y="1268760"/>
              <a:ext cx="1990" cy="61206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67" name="TextBox 66"/>
            <p:cNvSpPr txBox="1"/>
            <p:nvPr/>
          </p:nvSpPr>
          <p:spPr>
            <a:xfrm>
              <a:off x="2736425" y="1016732"/>
              <a:ext cx="284169" cy="307998"/>
            </a:xfrm>
            <a:prstGeom prst="rect">
              <a:avLst/>
            </a:prstGeom>
            <a:noFill/>
          </p:spPr>
          <p:txBody>
            <a:bodyPr wrap="none">
              <a:spAutoFit/>
            </a:bodyPr>
            <a:lstStyle/>
            <a:p>
              <a:pPr>
                <a:defRPr/>
              </a:pPr>
              <a:r>
                <a:rPr lang="en-US" altLang="zh-CN" sz="1400" b="1" dirty="0">
                  <a:latin typeface="+mn-lt"/>
                  <a:ea typeface="+mn-ea"/>
                </a:rPr>
                <a:t>3</a:t>
              </a:r>
              <a:endParaRPr lang="zh-CN" altLang="en-US" sz="1400" b="1" dirty="0">
                <a:latin typeface="+mn-lt"/>
                <a:ea typeface="+mn-ea"/>
              </a:endParaRPr>
            </a:p>
          </p:txBody>
        </p:sp>
        <p:cxnSp>
          <p:nvCxnSpPr>
            <p:cNvPr id="48158" name="直接连接符 92"/>
            <p:cNvCxnSpPr>
              <a:cxnSpLocks noChangeShapeType="1"/>
            </p:cNvCxnSpPr>
            <p:nvPr/>
          </p:nvCxnSpPr>
          <p:spPr bwMode="auto">
            <a:xfrm flipH="1" flipV="1">
              <a:off x="3093846" y="1268760"/>
              <a:ext cx="1990" cy="61206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48159" name="直接连接符 93"/>
            <p:cNvCxnSpPr>
              <a:cxnSpLocks noChangeShapeType="1"/>
            </p:cNvCxnSpPr>
            <p:nvPr/>
          </p:nvCxnSpPr>
          <p:spPr bwMode="auto">
            <a:xfrm flipH="1" flipV="1">
              <a:off x="3345874" y="1268760"/>
              <a:ext cx="1990" cy="61206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95" name="TextBox 94"/>
            <p:cNvSpPr txBox="1"/>
            <p:nvPr/>
          </p:nvSpPr>
          <p:spPr>
            <a:xfrm>
              <a:off x="3207922" y="1016732"/>
              <a:ext cx="284168" cy="307998"/>
            </a:xfrm>
            <a:prstGeom prst="rect">
              <a:avLst/>
            </a:prstGeom>
            <a:noFill/>
          </p:spPr>
          <p:txBody>
            <a:bodyPr wrap="none">
              <a:spAutoFit/>
            </a:bodyPr>
            <a:lstStyle/>
            <a:p>
              <a:pPr>
                <a:defRPr/>
              </a:pPr>
              <a:r>
                <a:rPr lang="en-US" altLang="zh-CN" sz="1400" b="1" dirty="0">
                  <a:latin typeface="+mn-lt"/>
                  <a:ea typeface="+mn-ea"/>
                </a:rPr>
                <a:t>5</a:t>
              </a:r>
              <a:endParaRPr lang="zh-CN" altLang="en-US" sz="1400" b="1" dirty="0">
                <a:latin typeface="+mn-lt"/>
                <a:ea typeface="+mn-ea"/>
              </a:endParaRPr>
            </a:p>
          </p:txBody>
        </p:sp>
        <p:sp>
          <p:nvSpPr>
            <p:cNvPr id="96" name="TextBox 95"/>
            <p:cNvSpPr txBox="1"/>
            <p:nvPr/>
          </p:nvSpPr>
          <p:spPr>
            <a:xfrm>
              <a:off x="2955504" y="1016732"/>
              <a:ext cx="284169" cy="307998"/>
            </a:xfrm>
            <a:prstGeom prst="rect">
              <a:avLst/>
            </a:prstGeom>
            <a:noFill/>
          </p:spPr>
          <p:txBody>
            <a:bodyPr wrap="none">
              <a:spAutoFit/>
            </a:bodyPr>
            <a:lstStyle/>
            <a:p>
              <a:pPr>
                <a:defRPr/>
              </a:pPr>
              <a:r>
                <a:rPr lang="en-US" altLang="zh-CN" sz="1400" b="1" dirty="0">
                  <a:latin typeface="+mn-lt"/>
                  <a:ea typeface="+mn-ea"/>
                </a:rPr>
                <a:t>4</a:t>
              </a:r>
              <a:endParaRPr lang="zh-CN" altLang="en-US" sz="1400" b="1" dirty="0">
                <a:latin typeface="+mn-lt"/>
                <a:ea typeface="+mn-ea"/>
              </a:endParaRPr>
            </a:p>
          </p:txBody>
        </p:sp>
        <p:cxnSp>
          <p:nvCxnSpPr>
            <p:cNvPr id="48162" name="直接连接符 96"/>
            <p:cNvCxnSpPr>
              <a:cxnSpLocks noChangeShapeType="1"/>
            </p:cNvCxnSpPr>
            <p:nvPr/>
          </p:nvCxnSpPr>
          <p:spPr bwMode="auto">
            <a:xfrm flipH="1" flipV="1">
              <a:off x="3557918" y="1268760"/>
              <a:ext cx="1990" cy="61206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98" name="TextBox 97"/>
            <p:cNvSpPr txBox="1"/>
            <p:nvPr/>
          </p:nvSpPr>
          <p:spPr>
            <a:xfrm>
              <a:off x="3420651" y="1016732"/>
              <a:ext cx="282580" cy="307998"/>
            </a:xfrm>
            <a:prstGeom prst="rect">
              <a:avLst/>
            </a:prstGeom>
            <a:noFill/>
          </p:spPr>
          <p:txBody>
            <a:bodyPr wrap="none">
              <a:spAutoFit/>
            </a:bodyPr>
            <a:lstStyle/>
            <a:p>
              <a:pPr>
                <a:defRPr/>
              </a:pPr>
              <a:r>
                <a:rPr lang="en-US" altLang="zh-CN" sz="1400" b="1" dirty="0">
                  <a:latin typeface="+mn-lt"/>
                  <a:ea typeface="+mn-ea"/>
                </a:rPr>
                <a:t>6</a:t>
              </a:r>
              <a:endParaRPr lang="zh-CN" altLang="en-US" sz="1400" b="1" dirty="0">
                <a:latin typeface="+mn-lt"/>
                <a:ea typeface="+mn-ea"/>
              </a:endParaRPr>
            </a:p>
          </p:txBody>
        </p:sp>
        <p:cxnSp>
          <p:nvCxnSpPr>
            <p:cNvPr id="48164" name="直接连接符 98"/>
            <p:cNvCxnSpPr>
              <a:cxnSpLocks noChangeShapeType="1"/>
            </p:cNvCxnSpPr>
            <p:nvPr/>
          </p:nvCxnSpPr>
          <p:spPr bwMode="auto">
            <a:xfrm flipV="1">
              <a:off x="3671900" y="3068960"/>
              <a:ext cx="0" cy="504056"/>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100" name="TextBox 99"/>
            <p:cNvSpPr txBox="1"/>
            <p:nvPr/>
          </p:nvSpPr>
          <p:spPr>
            <a:xfrm>
              <a:off x="3528603" y="3572795"/>
              <a:ext cx="282580" cy="307998"/>
            </a:xfrm>
            <a:prstGeom prst="rect">
              <a:avLst/>
            </a:prstGeom>
            <a:noFill/>
          </p:spPr>
          <p:txBody>
            <a:bodyPr wrap="none">
              <a:spAutoFit/>
            </a:bodyPr>
            <a:lstStyle/>
            <a:p>
              <a:pPr>
                <a:defRPr/>
              </a:pPr>
              <a:r>
                <a:rPr lang="en-US" altLang="zh-CN" sz="1400" b="1" dirty="0">
                  <a:latin typeface="+mn-lt"/>
                  <a:ea typeface="+mn-ea"/>
                </a:rPr>
                <a:t>7</a:t>
              </a:r>
              <a:endParaRPr lang="zh-CN" altLang="en-US" sz="1400" b="1" dirty="0">
                <a:latin typeface="+mn-lt"/>
                <a:ea typeface="+mn-ea"/>
              </a:endParaRPr>
            </a:p>
          </p:txBody>
        </p:sp>
        <p:cxnSp>
          <p:nvCxnSpPr>
            <p:cNvPr id="48166" name="直接连接符 100"/>
            <p:cNvCxnSpPr>
              <a:cxnSpLocks noChangeShapeType="1"/>
            </p:cNvCxnSpPr>
            <p:nvPr/>
          </p:nvCxnSpPr>
          <p:spPr bwMode="auto">
            <a:xfrm flipV="1">
              <a:off x="2735796" y="3068960"/>
              <a:ext cx="0" cy="504056"/>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102" name="TextBox 101"/>
            <p:cNvSpPr txBox="1"/>
            <p:nvPr/>
          </p:nvSpPr>
          <p:spPr>
            <a:xfrm>
              <a:off x="2591960" y="3572795"/>
              <a:ext cx="284168" cy="307998"/>
            </a:xfrm>
            <a:prstGeom prst="rect">
              <a:avLst/>
            </a:prstGeom>
            <a:noFill/>
          </p:spPr>
          <p:txBody>
            <a:bodyPr wrap="none">
              <a:spAutoFit/>
            </a:bodyPr>
            <a:lstStyle/>
            <a:p>
              <a:pPr>
                <a:defRPr/>
              </a:pPr>
              <a:r>
                <a:rPr lang="en-US" altLang="zh-CN" sz="1400" b="1" dirty="0">
                  <a:latin typeface="+mn-lt"/>
                  <a:ea typeface="+mn-ea"/>
                </a:rPr>
                <a:t>8</a:t>
              </a:r>
              <a:endParaRPr lang="zh-CN" altLang="en-US" sz="1400" b="1" dirty="0">
                <a:latin typeface="+mn-lt"/>
                <a:ea typeface="+mn-ea"/>
              </a:endParaRPr>
            </a:p>
          </p:txBody>
        </p:sp>
        <p:cxnSp>
          <p:nvCxnSpPr>
            <p:cNvPr id="48168" name="直接连接符 102"/>
            <p:cNvCxnSpPr>
              <a:cxnSpLocks noChangeShapeType="1"/>
            </p:cNvCxnSpPr>
            <p:nvPr/>
          </p:nvCxnSpPr>
          <p:spPr bwMode="auto">
            <a:xfrm flipV="1">
              <a:off x="2339752" y="3068960"/>
              <a:ext cx="0" cy="504056"/>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104" name="TextBox 103"/>
            <p:cNvSpPr txBox="1"/>
            <p:nvPr/>
          </p:nvSpPr>
          <p:spPr>
            <a:xfrm>
              <a:off x="2195077" y="3572795"/>
              <a:ext cx="284168" cy="307998"/>
            </a:xfrm>
            <a:prstGeom prst="rect">
              <a:avLst/>
            </a:prstGeom>
            <a:noFill/>
          </p:spPr>
          <p:txBody>
            <a:bodyPr wrap="none">
              <a:spAutoFit/>
            </a:bodyPr>
            <a:lstStyle/>
            <a:p>
              <a:pPr>
                <a:defRPr/>
              </a:pPr>
              <a:r>
                <a:rPr lang="en-US" altLang="zh-CN" sz="1400" b="1" dirty="0">
                  <a:latin typeface="+mn-lt"/>
                  <a:ea typeface="+mn-ea"/>
                </a:rPr>
                <a:t>9</a:t>
              </a:r>
              <a:endParaRPr lang="zh-CN" altLang="en-US" sz="1400" b="1" dirty="0">
                <a:latin typeface="+mn-lt"/>
                <a:ea typeface="+mn-ea"/>
              </a:endParaRPr>
            </a:p>
          </p:txBody>
        </p:sp>
      </p:grpSp>
      <p:sp>
        <p:nvSpPr>
          <p:cNvPr id="105" name="矩形 104"/>
          <p:cNvSpPr/>
          <p:nvPr/>
        </p:nvSpPr>
        <p:spPr>
          <a:xfrm>
            <a:off x="3132138" y="4257675"/>
            <a:ext cx="97155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cs typeface="Arial" panose="020B0604020202020204" pitchFamily="34" charset="0"/>
              </a:rPr>
              <a:t>管理板</a:t>
            </a:r>
            <a:endParaRPr lang="zh-CN" altLang="en-US" sz="1400" dirty="0">
              <a:solidFill>
                <a:schemeClr val="tx1"/>
              </a:solidFill>
              <a:cs typeface="Arial" panose="020B0604020202020204" pitchFamily="34" charset="0"/>
            </a:endParaRPr>
          </a:p>
        </p:txBody>
      </p:sp>
      <p:sp>
        <p:nvSpPr>
          <p:cNvPr id="106" name="矩形 105"/>
          <p:cNvSpPr/>
          <p:nvPr/>
        </p:nvSpPr>
        <p:spPr>
          <a:xfrm>
            <a:off x="2908300" y="4214813"/>
            <a:ext cx="223838" cy="293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2</a:t>
            </a:r>
            <a:endParaRPr lang="zh-CN" altLang="en-US" sz="1400" dirty="0">
              <a:solidFill>
                <a:schemeClr val="tx1"/>
              </a:solidFill>
              <a:cs typeface="Arial" panose="020B0604020202020204" pitchFamily="34" charset="0"/>
            </a:endParaRPr>
          </a:p>
        </p:txBody>
      </p:sp>
      <p:sp>
        <p:nvSpPr>
          <p:cNvPr id="107" name="矩形 106"/>
          <p:cNvSpPr/>
          <p:nvPr/>
        </p:nvSpPr>
        <p:spPr>
          <a:xfrm>
            <a:off x="4392613" y="4257675"/>
            <a:ext cx="1346200" cy="20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cs typeface="Arial" panose="020B0604020202020204" pitchFamily="34" charset="0"/>
              </a:rPr>
              <a:t>USB</a:t>
            </a:r>
            <a:r>
              <a:rPr lang="zh-CN" altLang="en-US" sz="1400" dirty="0">
                <a:solidFill>
                  <a:schemeClr val="tx1"/>
                </a:solidFill>
                <a:cs typeface="Arial" panose="020B0604020202020204" pitchFamily="34" charset="0"/>
              </a:rPr>
              <a:t>（预留）</a:t>
            </a:r>
            <a:endParaRPr lang="zh-CN" altLang="en-US" sz="1400" dirty="0">
              <a:solidFill>
                <a:schemeClr val="tx1"/>
              </a:solidFill>
              <a:cs typeface="Arial" panose="020B0604020202020204" pitchFamily="34" charset="0"/>
            </a:endParaRPr>
          </a:p>
        </p:txBody>
      </p:sp>
      <p:sp>
        <p:nvSpPr>
          <p:cNvPr id="108" name="矩形 107"/>
          <p:cNvSpPr/>
          <p:nvPr/>
        </p:nvSpPr>
        <p:spPr>
          <a:xfrm>
            <a:off x="4167188" y="4214813"/>
            <a:ext cx="225425" cy="293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3</a:t>
            </a:r>
            <a:endParaRPr lang="zh-CN" altLang="en-US" sz="1400" dirty="0">
              <a:solidFill>
                <a:schemeClr val="tx1"/>
              </a:solidFill>
              <a:cs typeface="Arial" panose="020B0604020202020204" pitchFamily="34" charset="0"/>
            </a:endParaRPr>
          </a:p>
        </p:txBody>
      </p:sp>
      <p:sp>
        <p:nvSpPr>
          <p:cNvPr id="109" name="矩形 108"/>
          <p:cNvSpPr/>
          <p:nvPr/>
        </p:nvSpPr>
        <p:spPr>
          <a:xfrm>
            <a:off x="6372225" y="4257675"/>
            <a:ext cx="97155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cs typeface="Arial" panose="020B0604020202020204" pitchFamily="34" charset="0"/>
              </a:rPr>
              <a:t>管理网口</a:t>
            </a:r>
            <a:endParaRPr lang="zh-CN" altLang="en-US" sz="1400" dirty="0">
              <a:solidFill>
                <a:schemeClr val="tx1"/>
              </a:solidFill>
              <a:cs typeface="Arial" panose="020B0604020202020204" pitchFamily="34" charset="0"/>
            </a:endParaRPr>
          </a:p>
        </p:txBody>
      </p:sp>
      <p:sp>
        <p:nvSpPr>
          <p:cNvPr id="110" name="矩形 109"/>
          <p:cNvSpPr/>
          <p:nvPr/>
        </p:nvSpPr>
        <p:spPr>
          <a:xfrm>
            <a:off x="6148388" y="4214813"/>
            <a:ext cx="223837" cy="293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4</a:t>
            </a:r>
            <a:endParaRPr lang="zh-CN" altLang="en-US" sz="1400" dirty="0">
              <a:solidFill>
                <a:schemeClr val="tx1"/>
              </a:solidFill>
              <a:cs typeface="Arial" panose="020B0604020202020204" pitchFamily="34" charset="0"/>
            </a:endParaRPr>
          </a:p>
        </p:txBody>
      </p:sp>
      <p:sp>
        <p:nvSpPr>
          <p:cNvPr id="111" name="矩形 110"/>
          <p:cNvSpPr/>
          <p:nvPr/>
        </p:nvSpPr>
        <p:spPr>
          <a:xfrm>
            <a:off x="1863725" y="4711700"/>
            <a:ext cx="971550" cy="21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cs typeface="Arial" panose="020B0604020202020204" pitchFamily="34" charset="0"/>
              </a:rPr>
              <a:t>维护网口</a:t>
            </a:r>
            <a:endParaRPr lang="zh-CN" altLang="en-US" sz="1400" dirty="0">
              <a:solidFill>
                <a:schemeClr val="tx1"/>
              </a:solidFill>
              <a:cs typeface="Arial" panose="020B0604020202020204" pitchFamily="34" charset="0"/>
            </a:endParaRPr>
          </a:p>
        </p:txBody>
      </p:sp>
      <p:sp>
        <p:nvSpPr>
          <p:cNvPr id="112" name="矩形 111"/>
          <p:cNvSpPr/>
          <p:nvPr/>
        </p:nvSpPr>
        <p:spPr>
          <a:xfrm>
            <a:off x="1639888" y="4670425"/>
            <a:ext cx="223837" cy="293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5</a:t>
            </a:r>
            <a:endParaRPr lang="zh-CN" altLang="en-US" sz="1400" dirty="0">
              <a:solidFill>
                <a:schemeClr val="tx1"/>
              </a:solidFill>
              <a:cs typeface="Arial" panose="020B0604020202020204" pitchFamily="34" charset="0"/>
            </a:endParaRPr>
          </a:p>
        </p:txBody>
      </p:sp>
      <p:sp>
        <p:nvSpPr>
          <p:cNvPr id="113" name="矩形 112"/>
          <p:cNvSpPr/>
          <p:nvPr/>
        </p:nvSpPr>
        <p:spPr>
          <a:xfrm>
            <a:off x="3124200" y="4718050"/>
            <a:ext cx="971550" cy="21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cs typeface="Arial" panose="020B0604020202020204" pitchFamily="34" charset="0"/>
              </a:rPr>
              <a:t>串口</a:t>
            </a:r>
            <a:endParaRPr lang="zh-CN" altLang="en-US" sz="1400" dirty="0">
              <a:solidFill>
                <a:schemeClr val="tx1"/>
              </a:solidFill>
              <a:cs typeface="Arial" panose="020B0604020202020204" pitchFamily="34" charset="0"/>
            </a:endParaRPr>
          </a:p>
        </p:txBody>
      </p:sp>
      <p:sp>
        <p:nvSpPr>
          <p:cNvPr id="114" name="矩形 113"/>
          <p:cNvSpPr/>
          <p:nvPr/>
        </p:nvSpPr>
        <p:spPr>
          <a:xfrm>
            <a:off x="2900363" y="4676775"/>
            <a:ext cx="223837" cy="293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6</a:t>
            </a:r>
            <a:endParaRPr lang="zh-CN" altLang="en-US" sz="1400" dirty="0">
              <a:solidFill>
                <a:schemeClr val="tx1"/>
              </a:solidFill>
              <a:cs typeface="Arial" panose="020B0604020202020204" pitchFamily="34" charset="0"/>
            </a:endParaRPr>
          </a:p>
        </p:txBody>
      </p:sp>
      <p:sp>
        <p:nvSpPr>
          <p:cNvPr id="115" name="矩形 114"/>
          <p:cNvSpPr/>
          <p:nvPr/>
        </p:nvSpPr>
        <p:spPr>
          <a:xfrm>
            <a:off x="4384675" y="4718050"/>
            <a:ext cx="1771650" cy="21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cs typeface="Arial" panose="020B0604020202020204" pitchFamily="34" charset="0"/>
              </a:rPr>
              <a:t>12Gb mini SAS HD</a:t>
            </a:r>
            <a:endParaRPr lang="zh-CN" altLang="en-US" sz="1400" dirty="0">
              <a:solidFill>
                <a:schemeClr val="tx1"/>
              </a:solidFill>
              <a:cs typeface="Arial" panose="020B0604020202020204" pitchFamily="34" charset="0"/>
            </a:endParaRPr>
          </a:p>
        </p:txBody>
      </p:sp>
      <p:sp>
        <p:nvSpPr>
          <p:cNvPr id="116" name="矩形 115"/>
          <p:cNvSpPr/>
          <p:nvPr/>
        </p:nvSpPr>
        <p:spPr>
          <a:xfrm>
            <a:off x="4159250" y="4676775"/>
            <a:ext cx="225425" cy="293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7</a:t>
            </a:r>
            <a:endParaRPr lang="zh-CN" altLang="en-US" sz="1400" dirty="0">
              <a:solidFill>
                <a:schemeClr val="tx1"/>
              </a:solidFill>
              <a:cs typeface="Arial" panose="020B0604020202020204" pitchFamily="34" charset="0"/>
            </a:endParaRPr>
          </a:p>
        </p:txBody>
      </p:sp>
      <p:sp>
        <p:nvSpPr>
          <p:cNvPr id="117" name="矩形 116"/>
          <p:cNvSpPr/>
          <p:nvPr/>
        </p:nvSpPr>
        <p:spPr>
          <a:xfrm>
            <a:off x="6364288" y="4718050"/>
            <a:ext cx="1555750" cy="21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cs typeface="Arial" panose="020B0604020202020204" pitchFamily="34" charset="0"/>
              </a:rPr>
              <a:t>8Gb FC</a:t>
            </a:r>
            <a:r>
              <a:rPr lang="zh-CN" altLang="en-US" sz="1400" dirty="0">
                <a:solidFill>
                  <a:schemeClr val="tx1"/>
                </a:solidFill>
                <a:cs typeface="Arial" panose="020B0604020202020204" pitchFamily="34" charset="0"/>
              </a:rPr>
              <a:t>端口</a:t>
            </a:r>
            <a:endParaRPr lang="zh-CN" altLang="en-US" sz="1400" dirty="0">
              <a:solidFill>
                <a:schemeClr val="tx1"/>
              </a:solidFill>
              <a:cs typeface="Arial" panose="020B0604020202020204" pitchFamily="34" charset="0"/>
            </a:endParaRPr>
          </a:p>
        </p:txBody>
      </p:sp>
      <p:sp>
        <p:nvSpPr>
          <p:cNvPr id="118" name="矩形 117"/>
          <p:cNvSpPr/>
          <p:nvPr/>
        </p:nvSpPr>
        <p:spPr>
          <a:xfrm>
            <a:off x="6140450" y="4676775"/>
            <a:ext cx="223838" cy="293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8</a:t>
            </a:r>
            <a:endParaRPr lang="zh-CN" altLang="en-US" sz="1400" dirty="0">
              <a:solidFill>
                <a:schemeClr val="tx1"/>
              </a:solidFill>
              <a:cs typeface="Arial" panose="020B0604020202020204" pitchFamily="34" charset="0"/>
            </a:endParaRPr>
          </a:p>
        </p:txBody>
      </p:sp>
      <p:sp>
        <p:nvSpPr>
          <p:cNvPr id="119" name="矩形 118"/>
          <p:cNvSpPr/>
          <p:nvPr/>
        </p:nvSpPr>
        <p:spPr>
          <a:xfrm>
            <a:off x="1863725" y="5180013"/>
            <a:ext cx="1268413"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cs typeface="Arial" panose="020B0604020202020204" pitchFamily="34" charset="0"/>
              </a:rPr>
              <a:t>GE </a:t>
            </a:r>
            <a:r>
              <a:rPr lang="zh-CN" altLang="en-US" sz="1400" dirty="0">
                <a:solidFill>
                  <a:schemeClr val="tx1"/>
                </a:solidFill>
                <a:cs typeface="Arial" panose="020B0604020202020204" pitchFamily="34" charset="0"/>
              </a:rPr>
              <a:t>端口</a:t>
            </a:r>
            <a:endParaRPr lang="zh-CN" altLang="en-US" sz="1400" dirty="0">
              <a:solidFill>
                <a:schemeClr val="tx1"/>
              </a:solidFill>
              <a:cs typeface="Arial" panose="020B0604020202020204" pitchFamily="34" charset="0"/>
            </a:endParaRPr>
          </a:p>
        </p:txBody>
      </p:sp>
      <p:sp>
        <p:nvSpPr>
          <p:cNvPr id="120" name="矩形 119"/>
          <p:cNvSpPr/>
          <p:nvPr/>
        </p:nvSpPr>
        <p:spPr>
          <a:xfrm>
            <a:off x="1639888" y="5138738"/>
            <a:ext cx="223837" cy="293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cs typeface="Arial" panose="020B0604020202020204" pitchFamily="34" charset="0"/>
              </a:rPr>
              <a:t>9</a:t>
            </a:r>
            <a:endParaRPr lang="zh-CN" altLang="en-US" sz="1400" dirty="0">
              <a:solidFill>
                <a:schemeClr val="tx1"/>
              </a:solidFill>
              <a:cs typeface="Arial" panose="020B0604020202020204" pitchFamily="34" charset="0"/>
            </a:endParaRPr>
          </a:p>
        </p:txBody>
      </p:sp>
      <p:sp>
        <p:nvSpPr>
          <p:cNvPr id="127" name="TextBox 126"/>
          <p:cNvSpPr txBox="1"/>
          <p:nvPr/>
        </p:nvSpPr>
        <p:spPr>
          <a:xfrm>
            <a:off x="1042988" y="5554663"/>
            <a:ext cx="6669087" cy="646112"/>
          </a:xfrm>
          <a:prstGeom prst="rect">
            <a:avLst/>
          </a:prstGeom>
          <a:noFill/>
        </p:spPr>
        <p:txBody>
          <a:bodyPr wrap="none">
            <a:spAutoFit/>
          </a:bodyPr>
          <a:lstStyle/>
          <a:p>
            <a:pPr>
              <a:defRPr/>
            </a:pPr>
            <a:r>
              <a:rPr lang="zh-CN" altLang="en-US" sz="1200" b="1" dirty="0">
                <a:latin typeface="+mn-lt"/>
                <a:ea typeface="+mn-ea"/>
              </a:rPr>
              <a:t>特别说明：</a:t>
            </a:r>
            <a:endParaRPr lang="en-US" altLang="zh-CN" sz="1200" b="1" dirty="0">
              <a:latin typeface="+mn-lt"/>
              <a:ea typeface="+mn-ea"/>
            </a:endParaRPr>
          </a:p>
          <a:p>
            <a:pPr>
              <a:defRPr/>
            </a:pPr>
            <a:r>
              <a:rPr lang="en-US" altLang="zh-CN" sz="1200" dirty="0">
                <a:latin typeface="+mn-lt"/>
                <a:ea typeface="+mn-ea"/>
              </a:rPr>
              <a:t>1</a:t>
            </a:r>
            <a:r>
              <a:rPr lang="zh-CN" altLang="en-US" sz="1200" dirty="0">
                <a:latin typeface="+mn-lt"/>
                <a:ea typeface="+mn-ea"/>
              </a:rPr>
              <a:t>、一个管理网口，可以管理</a:t>
            </a:r>
            <a:r>
              <a:rPr lang="en-US" altLang="zh-CN" sz="1200" dirty="0">
                <a:latin typeface="+mn-lt"/>
                <a:ea typeface="+mn-ea"/>
              </a:rPr>
              <a:t>A</a:t>
            </a:r>
            <a:r>
              <a:rPr lang="zh-CN" altLang="en-US" sz="1200" dirty="0">
                <a:latin typeface="+mn-lt"/>
                <a:ea typeface="+mn-ea"/>
              </a:rPr>
              <a:t>控和</a:t>
            </a:r>
            <a:r>
              <a:rPr lang="en-US" altLang="zh-CN" sz="1200" dirty="0">
                <a:latin typeface="+mn-lt"/>
                <a:ea typeface="+mn-ea"/>
              </a:rPr>
              <a:t>B</a:t>
            </a:r>
            <a:r>
              <a:rPr lang="zh-CN" altLang="en-US" sz="1200" dirty="0">
                <a:latin typeface="+mn-lt"/>
                <a:ea typeface="+mn-ea"/>
              </a:rPr>
              <a:t>控，即管理网络是全互联方式</a:t>
            </a:r>
            <a:endParaRPr lang="en-US" altLang="zh-CN" sz="1200" dirty="0">
              <a:latin typeface="+mn-lt"/>
              <a:ea typeface="+mn-ea"/>
            </a:endParaRPr>
          </a:p>
          <a:p>
            <a:pPr>
              <a:defRPr/>
            </a:pPr>
            <a:r>
              <a:rPr lang="en-US" altLang="zh-CN" sz="1200" dirty="0">
                <a:latin typeface="+mn-lt"/>
                <a:ea typeface="+mn-ea"/>
              </a:rPr>
              <a:t>2</a:t>
            </a:r>
            <a:r>
              <a:rPr lang="zh-CN" altLang="en-US" sz="1200" dirty="0">
                <a:latin typeface="+mn-lt"/>
                <a:ea typeface="+mn-ea"/>
              </a:rPr>
              <a:t>、串口是有对应关系的，</a:t>
            </a:r>
            <a:r>
              <a:rPr lang="en-US" altLang="zh-CN" sz="1200" dirty="0">
                <a:latin typeface="+mn-lt"/>
                <a:ea typeface="+mn-ea"/>
              </a:rPr>
              <a:t>SMM 0</a:t>
            </a:r>
            <a:r>
              <a:rPr lang="zh-CN" altLang="en-US" sz="1200" dirty="0">
                <a:latin typeface="+mn-lt"/>
                <a:ea typeface="+mn-ea"/>
              </a:rPr>
              <a:t>管理板的串口对应</a:t>
            </a:r>
            <a:r>
              <a:rPr lang="en-US" altLang="zh-CN" sz="1200" dirty="0">
                <a:latin typeface="+mn-lt"/>
                <a:ea typeface="+mn-ea"/>
              </a:rPr>
              <a:t>B</a:t>
            </a:r>
            <a:r>
              <a:rPr lang="zh-CN" altLang="en-US" sz="1200" dirty="0">
                <a:latin typeface="+mn-lt"/>
                <a:ea typeface="+mn-ea"/>
              </a:rPr>
              <a:t>控制器；</a:t>
            </a:r>
            <a:r>
              <a:rPr lang="en-US" altLang="zh-CN" sz="1200" dirty="0">
                <a:latin typeface="+mn-lt"/>
                <a:ea typeface="+mn-ea"/>
              </a:rPr>
              <a:t>SMM 1</a:t>
            </a:r>
            <a:r>
              <a:rPr lang="zh-CN" altLang="en-US" sz="1200" dirty="0">
                <a:latin typeface="+mn-lt"/>
                <a:ea typeface="+mn-ea"/>
              </a:rPr>
              <a:t>管理板的串口对应</a:t>
            </a:r>
            <a:r>
              <a:rPr lang="en-US" altLang="zh-CN" sz="1200" dirty="0">
                <a:latin typeface="+mn-lt"/>
                <a:ea typeface="+mn-ea"/>
              </a:rPr>
              <a:t>A</a:t>
            </a:r>
            <a:r>
              <a:rPr lang="zh-CN" altLang="en-US" sz="1200" dirty="0">
                <a:latin typeface="+mn-lt"/>
                <a:ea typeface="+mn-ea"/>
              </a:rPr>
              <a:t>控制器</a:t>
            </a:r>
            <a:endParaRPr lang="zh-CN" altLang="en-US" sz="1200" dirty="0">
              <a:latin typeface="+mn-lt"/>
              <a:ea typeface="+mn-ea"/>
            </a:endParaRPr>
          </a:p>
        </p:txBody>
      </p:sp>
      <p:sp>
        <p:nvSpPr>
          <p:cNvPr id="46" name="标题 29"/>
          <p:cNvSpPr txBox="1"/>
          <p:nvPr/>
        </p:nvSpPr>
        <p:spPr bwMode="auto">
          <a:xfrm>
            <a:off x="250825" y="358775"/>
            <a:ext cx="57832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en-US" altLang="zh-CN" smtClean="0"/>
              <a:t>OceanStor 5600/5800 V3</a:t>
            </a:r>
            <a:r>
              <a:rPr lang="zh-CN" altLang="en-US" smtClean="0"/>
              <a:t>端口介绍</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tsShapeName" descr="E@D5E4EEE7305B4E@65E533B599032B6099:&gt;b9;M:JM47071!!!!!!BIHO@]m47071!!!!@683127110@5C54012C110@5C54012C!!!!!!!!!!!!!!!!!!!!!!!!!!!!!!!!!!!!!!!!!!!!!!!!!!!!9=2?^806&gt;4IT@VDH,HCD01BIHO@]{40297!!!!@57584E11014BG7892011014BG78920!!!!!!!!!!!!!!!!!!!!!!!!!!!!!!!!!!!!!!!!!!!!!!!!!!!!67D&gt;b67D&gt;b[05871,10!!!BIHO@]qSLRRtqds!@58954E1107DB60GDC61107DB60GDC6!!!!!!!!!!!!!!!!!!!!!!!!!!!!!!!!!!!!!!!!!!!!!!!!!!!!80DA\82;9S[40297!!!!!!BIHO@]{40297!!!!@57584511014BG7892011014BG78920!!!!!!!!!!!!!!!!!!!!!!!!!!!!!!!!!!!!!!!!!!!!!!!!!!!!83&lt;&gt;L83B&gt;GIT@VDH,B1E@CBIHO@]x11030903!@572194110533481C@@110533481C@@!!!!!!!!!!!!!!!!!!!!!!!!!!!!!!!!!!!!!!!!!!!!!!!!!!!!82@?M82CCRB70904@!!!!!BIHO@]b70904!!!!@440E541102E29680E@1102E29680E@!!!!!!!!!!!!!!!!!!!!!!!!!!!!!!!!!!!!!!!!!!!!!!!!!!!!82D?N84&gt;AjQ11008757!!!BIHO@]q11008757!@440E071102E244BC101102E244BC10!!!!!!!!!!!!!!!!!!!!!!!!!!!!!!!!!!!!!!!!!!!!!!!!!!!!9:H;e808AKR11031211!!!BIHO@]r11031211!@44BD@71102E244B7DE1102E244B7DE!!!!!!!!!!!!!!!!!!!!!!!!!!!!!!!!!!!!!!!!!!!!!!!!!!!!82=&gt;E82&lt;9ZM11026594!!!BIHO@]m11026594!@44BBED1102E244B06G1102E244B06G!!!!!!!!!!!!!!!!!!!!!!!!!!!!!!!!!!!!!!!!!!!!!!!!!!!!85@:885F:dU46848!!!!!!BIHO@]U46848!!!!!!!!!!11107DB6477E81107DB6477E8!!!!!!!!!!!!!!!!!!!!!!!!!!!!!!!!!!!!!!!!!!!!!!!!!!!!84J?V870@h[79843@!!!!!BIHO@]{79843!!!!@44BBEC1102E2385446bi`suds衡癌泞变!啪半乳肮踩翱/qqu!!!!!!!!!!!!!!!!!!!!!!!!!!!!!!!!!!!!!!!!!!!!!!!!!!!!!!!!!!!!!!!!!!!!!!!!!!!!!!!!!!!!!!!!!!!!!!!!!!!!!!!!!!!!!!!!!!!!!!!!!!!!!!!!!!!!!!!!!!!!!!!!!!!!!!!!!!!!!!!!!!!!!!!!!!!!!!!!!!!!!!!!!!!!!!!!!!!!!!!!!!!!!!!!!!!!!!!!!!!!!!!!!!!!!!!!!!!!!!!!!!!!!!!!!!!!!!!!!!!!!!!!!!!!!!!!!!!!!!!!!!!!!!!!!!!!!!!!!!!!!!!!!!!!!!!!!!!!!!!!!!!!!!!!!!!!!!!!!!!!!!!!!!!!!!!!!!!!!!!!!!!!!!!!!!!!!!!!!!!!!!!!!!!!!!!!!!!!!!!!!!!!!!!!!!!!!!!!!!!!!!!!!!!!!!!!!!!!!!!!!!!!!!!!!!!!!!!!!!!!!!!!!!!!!!!!!!!!!!!!!!!!!!!!!!!!!!!!!!!!!!!!!!!!!!!!!!!!!!!!!!!!!!!!!!!!!!!!!!!!!!!!!!!!!!!!!!!!!!!!!!!!!!!!!!!!!!!!!!!!!!!!!!!!!!!!!!!!!!!!!!!!!!!!!!!!!!!!!!!!!!!!!!!!!!!!!!!!!!!!!!!!!!!!!!!!!!!!!!!!!!!!!!!!!!!!!!!!!!!!!!!!!!!!!!!!!!!!!!!!!!!!!!!!!!!!!!!!!!!!!!!!!!!!!!!!!!!!!!!!!!!!!!!!!!!!!!!!!!!!!!!!!!!!!!!!!!!!!!!!!!!!!!!!!!!!!!!!!!!!!!!!!!!!!!!!!!!!!!!!!!!!!!!!!!!!!!!!!!!!!!!!!!!!!!!!!!!!!!!!!!!!!!!!!!!!!!!!!!!!!!!!!!!!!!!!!!!!!!!!!!!!!!!!!!!!!!!!!!!!!!!!!!!!!!!!!!!!!!!!!!!!!!!!!!!!!!!!!!!!!!!!!!!!!!!!!!!!!!!!!!!!!!!!!!!!!!!!!!!!!!!!!!!!!!!!!!!!!!!!!!!!!!!!!!!!!!!!!!!!!!!!!!!!!!!!!!!!!!!!!!!!!!!!!!!!!!!!!!!!!!!!!!!!!!!!!!!!!!!!!!!!!!!!!!!!!!!!!!!!!1!Y"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179" name="组合 8"/>
          <p:cNvGrpSpPr/>
          <p:nvPr/>
        </p:nvGrpSpPr>
        <p:grpSpPr bwMode="auto">
          <a:xfrm>
            <a:off x="971550" y="1377950"/>
            <a:ext cx="7380288" cy="4822825"/>
            <a:chOff x="35712" y="164892"/>
            <a:chExt cx="9336331" cy="6101392"/>
          </a:xfrm>
        </p:grpSpPr>
        <p:pic>
          <p:nvPicPr>
            <p:cNvPr id="17" name="Picture 3" descr="F:\2011-10-12高密\效果图(20121010)\HDS-02.jpg"/>
            <p:cNvPicPr>
              <a:picLocks noChangeAspect="1" noChangeArrowheads="1"/>
            </p:cNvPicPr>
            <p:nvPr/>
          </p:nvPicPr>
          <p:blipFill>
            <a:blip r:embed="rId1" cstate="print"/>
            <a:srcRect/>
            <a:stretch>
              <a:fillRect/>
            </a:stretch>
          </p:blipFill>
          <p:spPr bwMode="auto">
            <a:xfrm>
              <a:off x="144157" y="1124887"/>
              <a:ext cx="8998946" cy="5141397"/>
            </a:xfrm>
            <a:prstGeom prst="rect">
              <a:avLst/>
            </a:prstGeom>
            <a:solidFill>
              <a:schemeClr val="accent1">
                <a:lumMod val="20000"/>
                <a:lumOff val="80000"/>
              </a:schemeClr>
            </a:solidFill>
            <a:ln w="12700"/>
          </p:spPr>
        </p:pic>
        <p:sp>
          <p:nvSpPr>
            <p:cNvPr id="23" name="线形标注 2(带强调线) 22"/>
            <p:cNvSpPr/>
            <p:nvPr/>
          </p:nvSpPr>
          <p:spPr bwMode="auto">
            <a:xfrm flipH="1">
              <a:off x="108009" y="1484384"/>
              <a:ext cx="1871684" cy="1138738"/>
            </a:xfrm>
            <a:prstGeom prst="accentCallout2">
              <a:avLst>
                <a:gd name="adj1" fmla="val 18750"/>
                <a:gd name="adj2" fmla="val -8333"/>
                <a:gd name="adj3" fmla="val 18750"/>
                <a:gd name="adj4" fmla="val -16667"/>
                <a:gd name="adj5" fmla="val 114056"/>
                <a:gd name="adj6" fmla="val -66354"/>
              </a:avLst>
            </a:prstGeom>
            <a:solidFill>
              <a:schemeClr val="bg1">
                <a:lumMod val="85000"/>
              </a:schemeClr>
            </a:solidFill>
            <a:ln w="12700"/>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lstStyle/>
            <a:p>
              <a:pPr>
                <a:buClr>
                  <a:srgbClr val="CC9900"/>
                </a:buClr>
                <a:buFont typeface="Wingdings" panose="05000000000000000000" pitchFamily="2" charset="2"/>
                <a:buChar char="l"/>
                <a:defRPr/>
              </a:pPr>
              <a:endParaRPr lang="en-US" altLang="zh-CN" sz="1400" dirty="0">
                <a:solidFill>
                  <a:schemeClr val="tx1"/>
                </a:solidFill>
              </a:endParaRPr>
            </a:p>
            <a:p>
              <a:pPr>
                <a:buClr>
                  <a:srgbClr val="CC9900"/>
                </a:buClr>
                <a:buFont typeface="Wingdings" panose="05000000000000000000" pitchFamily="2" charset="2"/>
                <a:buChar char="l"/>
                <a:defRPr/>
              </a:pPr>
              <a:endParaRPr lang="en-US" altLang="zh-CN" sz="1400" dirty="0">
                <a:solidFill>
                  <a:schemeClr val="tx1"/>
                </a:solidFill>
              </a:endParaRPr>
            </a:p>
            <a:p>
              <a:pPr>
                <a:buClr>
                  <a:srgbClr val="CC9900"/>
                </a:buClr>
                <a:buFont typeface="Wingdings" panose="05000000000000000000" pitchFamily="2" charset="2"/>
                <a:buChar char="l"/>
                <a:defRPr/>
              </a:pPr>
              <a:r>
                <a:rPr lang="zh-CN" altLang="en-US" sz="1400" dirty="0">
                  <a:solidFill>
                    <a:schemeClr val="tx1"/>
                  </a:solidFill>
                </a:rPr>
                <a:t>单个硬盘单元上下电功能</a:t>
              </a:r>
              <a:endParaRPr lang="zh-CN" altLang="en-US" sz="1400" dirty="0">
                <a:solidFill>
                  <a:schemeClr val="tx1"/>
                </a:solidFill>
              </a:endParaRPr>
            </a:p>
          </p:txBody>
        </p:sp>
        <p:pic>
          <p:nvPicPr>
            <p:cNvPr id="50183" name="Picture 8" descr="F:\2011-10-12高密\效果图(20121010)\HDD-20121011-02.jpg"/>
            <p:cNvPicPr>
              <a:picLocks noChangeAspect="1" noChangeArrowheads="1"/>
            </p:cNvPicPr>
            <p:nvPr/>
          </p:nvPicPr>
          <p:blipFill>
            <a:blip r:embed="rId2" cstate="print">
              <a:extLst>
                <a:ext uri="{28A0092B-C50C-407E-A947-70E740481C1C}">
                  <a14:useLocalDpi xmlns:a14="http://schemas.microsoft.com/office/drawing/2010/main" val="0"/>
                </a:ext>
              </a:extLst>
            </a:blip>
            <a:srcRect t="5663" b="6557"/>
            <a:stretch>
              <a:fillRect/>
            </a:stretch>
          </p:blipFill>
          <p:spPr bwMode="auto">
            <a:xfrm>
              <a:off x="35712" y="980728"/>
              <a:ext cx="1944000" cy="92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线形标注 2(带强调线) 23"/>
            <p:cNvSpPr/>
            <p:nvPr/>
          </p:nvSpPr>
          <p:spPr bwMode="auto">
            <a:xfrm>
              <a:off x="6508286" y="164892"/>
              <a:ext cx="2863757" cy="636650"/>
            </a:xfrm>
            <a:prstGeom prst="accentCallout2">
              <a:avLst>
                <a:gd name="adj1" fmla="val 18750"/>
                <a:gd name="adj2" fmla="val -8333"/>
                <a:gd name="adj3" fmla="val 18750"/>
                <a:gd name="adj4" fmla="val -16667"/>
                <a:gd name="adj5" fmla="val 281526"/>
                <a:gd name="adj6" fmla="val -44871"/>
              </a:avLst>
            </a:prstGeom>
            <a:solidFill>
              <a:schemeClr val="bg1">
                <a:lumMod val="85000"/>
              </a:schemeClr>
            </a:solidFill>
            <a:ln w="12700"/>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buClr>
                  <a:srgbClr val="CC9900"/>
                </a:buClr>
                <a:buFont typeface="Wingdings" panose="05000000000000000000" pitchFamily="2" charset="2"/>
                <a:buChar char="l"/>
                <a:defRPr/>
              </a:pPr>
              <a:r>
                <a:rPr lang="en-US" altLang="zh-CN" sz="1400" smtClean="0">
                  <a:latin typeface="+mn-lt"/>
                  <a:ea typeface="+mn-ea"/>
                  <a:cs typeface="Arial Unicode MS" panose="020B0604020202020204" pitchFamily="34" charset="-122"/>
                </a:rPr>
                <a:t>75</a:t>
              </a:r>
              <a:r>
                <a:rPr lang="zh-CN" altLang="en-US" sz="1400" smtClean="0">
                  <a:latin typeface="+mn-lt"/>
                  <a:ea typeface="+mn-ea"/>
                  <a:cs typeface="Arial Unicode MS" panose="020B0604020202020204" pitchFamily="34" charset="-122"/>
                </a:rPr>
                <a:t>块硬盘分布在</a:t>
              </a:r>
              <a:r>
                <a:rPr lang="en-US" altLang="zh-CN" sz="1400" smtClean="0">
                  <a:latin typeface="+mn-lt"/>
                  <a:ea typeface="+mn-ea"/>
                  <a:cs typeface="Arial Unicode MS" panose="020B0604020202020204" pitchFamily="34" charset="-122"/>
                </a:rPr>
                <a:t>5</a:t>
              </a:r>
              <a:r>
                <a:rPr lang="zh-CN" altLang="en-US" sz="1400" smtClean="0">
                  <a:latin typeface="+mn-lt"/>
                  <a:ea typeface="+mn-ea"/>
                  <a:cs typeface="Arial Unicode MS" panose="020B0604020202020204" pitchFamily="34" charset="-122"/>
                </a:rPr>
                <a:t>行</a:t>
              </a:r>
              <a:r>
                <a:rPr lang="en-US" altLang="zh-CN" sz="1400" smtClean="0">
                  <a:latin typeface="+mn-lt"/>
                  <a:ea typeface="+mn-ea"/>
                  <a:cs typeface="Arial Unicode MS" panose="020B0604020202020204" pitchFamily="34" charset="-122"/>
                </a:rPr>
                <a:t>15</a:t>
              </a:r>
              <a:r>
                <a:rPr lang="zh-CN" altLang="en-US" sz="1400" smtClean="0">
                  <a:latin typeface="+mn-lt"/>
                  <a:ea typeface="+mn-ea"/>
                  <a:cs typeface="Arial Unicode MS" panose="020B0604020202020204" pitchFamily="34" charset="-122"/>
                </a:rPr>
                <a:t>列的空间中</a:t>
              </a:r>
              <a:endParaRPr lang="en-US" altLang="zh-CN" sz="1400" smtClean="0">
                <a:latin typeface="+mn-lt"/>
                <a:ea typeface="+mn-ea"/>
                <a:cs typeface="Arial Unicode MS" panose="020B0604020202020204" pitchFamily="34" charset="-122"/>
              </a:endParaRPr>
            </a:p>
            <a:p>
              <a:pPr>
                <a:buClr>
                  <a:srgbClr val="CC9900"/>
                </a:buClr>
                <a:defRPr/>
              </a:pPr>
              <a:endParaRPr lang="en-US" altLang="zh-CN" sz="1400" smtClean="0">
                <a:latin typeface="+mn-lt"/>
                <a:ea typeface="+mn-ea"/>
                <a:cs typeface="Arial Unicode MS" panose="020B0604020202020204" pitchFamily="34" charset="-122"/>
              </a:endParaRPr>
            </a:p>
            <a:p>
              <a:pPr>
                <a:buClr>
                  <a:srgbClr val="CC9900"/>
                </a:buClr>
                <a:buFont typeface="Wingdings" panose="05000000000000000000" pitchFamily="2" charset="2"/>
                <a:buChar char="l"/>
                <a:defRPr/>
              </a:pPr>
              <a:endParaRPr lang="zh-CN" altLang="en-US" sz="1400" smtClean="0">
                <a:latin typeface="+mn-lt"/>
                <a:ea typeface="+mn-ea"/>
                <a:cs typeface="Arial Unicode MS" panose="020B0604020202020204" pitchFamily="34" charset="-122"/>
              </a:endParaRPr>
            </a:p>
          </p:txBody>
        </p:sp>
      </p:grpSp>
      <p:sp>
        <p:nvSpPr>
          <p:cNvPr id="10" name="标题 29"/>
          <p:cNvSpPr txBox="1"/>
          <p:nvPr/>
        </p:nvSpPr>
        <p:spPr bwMode="auto">
          <a:xfrm>
            <a:off x="250825" y="358775"/>
            <a:ext cx="66611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zh-CN" altLang="en-US" smtClean="0"/>
              <a:t>硬盘框介绍</a:t>
            </a:r>
            <a:r>
              <a:rPr lang="en-US" altLang="zh-CN" smtClean="0"/>
              <a:t>4U 3.5</a:t>
            </a:r>
            <a:r>
              <a:rPr lang="zh-CN" altLang="en-US" smtClean="0"/>
              <a:t>寸高密硬盘框</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tsShapeName" descr="E@D5E4EEE7305B4E@65E533B599032B6099:&gt;b9;M:JM47071!!!!!!BIHO@]m47071!!!!@683127110@5C54012C110@5C54012C!!!!!!!!!!!!!!!!!!!!!!!!!!!!!!!!!!!!!!!!!!!!!!!!!!!!9=2?^806&gt;4IT@VDH,HCD01BIHO@]{40297!!!!@57584E11014BG7892011014BG78920!!!!!!!!!!!!!!!!!!!!!!!!!!!!!!!!!!!!!!!!!!!!!!!!!!!!67D&gt;b67D&gt;b[05871,10!!!BIHO@]qSLRRtqds!@58954E1107DB60GDC61107DB60GDC6!!!!!!!!!!!!!!!!!!!!!!!!!!!!!!!!!!!!!!!!!!!!!!!!!!!!80DA\82;9S[40297!!!!!!BIHO@]{40297!!!!@57584511014BG7892011014BG78920!!!!!!!!!!!!!!!!!!!!!!!!!!!!!!!!!!!!!!!!!!!!!!!!!!!!83&lt;&gt;L83B&gt;GIT@VDH,B1E@CBIHO@]x11030903!@572194110533481C@@110533481C@@!!!!!!!!!!!!!!!!!!!!!!!!!!!!!!!!!!!!!!!!!!!!!!!!!!!!82@?M82CCRB70904@!!!!!BIHO@]b70904!!!!@440E541102E29680E@1102E29680E@!!!!!!!!!!!!!!!!!!!!!!!!!!!!!!!!!!!!!!!!!!!!!!!!!!!!82D?N84&gt;AjQ11008757!!!BIHO@]q11008757!@440E071102E244BC101102E244BC10!!!!!!!!!!!!!!!!!!!!!!!!!!!!!!!!!!!!!!!!!!!!!!!!!!!!9:H;e808AKR11031211!!!BIHO@]r11031211!@44BD@71102E244B7DE1102E244B7DE!!!!!!!!!!!!!!!!!!!!!!!!!!!!!!!!!!!!!!!!!!!!!!!!!!!!82=&gt;E82&lt;9ZM11026594!!!BIHO@]m11026594!@44BBED1102E244B06G1102E244B06G!!!!!!!!!!!!!!!!!!!!!!!!!!!!!!!!!!!!!!!!!!!!!!!!!!!!85@:885F:dU46848!!!!!!BIHO@]U46848!!!!!!!!!!11107DB6477E81107DB6477E8!!!!!!!!!!!!!!!!!!!!!!!!!!!!!!!!!!!!!!!!!!!!!!!!!!!!84J?V870@h[79843@!!!!!BIHO@]{79843!!!!@44BBEC1102E2385446bi`suds衡癌泞变!啪半乳肮踩翱/qqu!!!!!!!!!!!!!!!!!!!!!!!!!!!!!!!!!!!!!!!!!!!!!!!!!!!!!!!!!!!!!!!!!!!!!!!!!!!!!!!!!!!!!!!!!!!!!!!!!!!!!!!!!!!!!!!!!!!!!!!!!!!!!!!!!!!!!!!!!!!!!!!!!!!!!!!!!!!!!!!!!!!!!!!!!!!!!!!!!!!!!!!!!!!!!!!!!!!!!!!!!!!!!!!!!!!!!!!!!!!!!!!!!!!!!!!!!!!!!!!!!!!!!!!!!!!!!!!!!!!!!!!!!!!!!!!!!!!!!!!!!!!!!!!!!!!!!!!!!!!!!!!!!!!!!!!!!!!!!!!!!!!!!!!!!!!!!!!!!!!!!!!!!!!!!!!!!!!!!!!!!!!!!!!!!!!!!!!!!!!!!!!!!!!!!!!!!!!!!!!!!!!!!!!!!!!!!!!!!!!!!!!!!!!!!!!!!!!!!!!!!!!!!!!!!!!!!!!!!!!!!!!!!!!!!!!!!!!!!!!!!!!!!!!!!!!!!!!!!!!!!!!!!!!!!!!!!!!!!!!!!!!!!!!!!!!!!!!!!!!!!!!!!!!!!!!!!!!!!!!!!!!!!!!!!!!!!!!!!!!!!!!!!!!!!!!!!!!!!!!!!!!!!!!!!!!!!!!!!!!!!!!!!!!!!!!!!!!!!!!!!!!!!!!!!!!!!!!!!!!!!!!!!!!!!!!!!!!!!!!!!!!!!!!!!!!!!!!!!!!!!!!!!!!!!!!!!!!!!!!!!!!!!!!!!!!!!!!!!!!!!!!!!!!!!!!!!!!!!!!!!!!!!!!!!!!!!!!!!!!!!!!!!!!!!!!!!!!!!!!!!!!!!!!!!!!!!!!!!!!!!!!!!!!!!!!!!!!!!!!!!!!!!!!!!!!!!!!!!!!!!!!!!!!!!!!!!!!!!!!!!!!!!!!!!!!!!!!!!!!!!!!!!!!!!!!!!!!!!!!!!!!!!!!!!!!!!!!!!!!!!!!!!!!!!!!!!!!!!!!!!!!!!!!!!!!!!!!!!!!!!!!!!!!!!!!!!!!!!!!!!!!!!!!!!!!!!!!!!!!!!!!!!!!!!!!!!!!!!!!!!!!!!!!!!!!!!!!!!!!!!!!!!!!!!!!!!!!!!!!!!!!!!!!!!!!!!!!!!!!!!!!!!!!!!!!!!!!!!!!!!1!Y"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52227" name="Picture 4" descr="F:\2011-10-12高密\效果图(20121010)\HDS-B-01.jpg"/>
          <p:cNvPicPr>
            <a:picLocks noChangeAspect="1" noChangeArrowheads="1"/>
          </p:cNvPicPr>
          <p:nvPr/>
        </p:nvPicPr>
        <p:blipFill>
          <a:blip r:embed="rId1" cstate="print">
            <a:extLst>
              <a:ext uri="{28A0092B-C50C-407E-A947-70E740481C1C}">
                <a14:useLocalDpi xmlns:a14="http://schemas.microsoft.com/office/drawing/2010/main" val="0"/>
              </a:ext>
            </a:extLst>
          </a:blip>
          <a:srcRect l="16132" t="11235" r="12994" b="6159"/>
          <a:stretch>
            <a:fillRect/>
          </a:stretch>
        </p:blipFill>
        <p:spPr bwMode="auto">
          <a:xfrm>
            <a:off x="1979712" y="1376363"/>
            <a:ext cx="6480720" cy="424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线形标注 2(带强调线) 19"/>
          <p:cNvSpPr/>
          <p:nvPr/>
        </p:nvSpPr>
        <p:spPr bwMode="auto">
          <a:xfrm flipH="1">
            <a:off x="395536" y="2457450"/>
            <a:ext cx="1943100" cy="323850"/>
          </a:xfrm>
          <a:prstGeom prst="accentCallout2">
            <a:avLst>
              <a:gd name="adj1" fmla="val 18750"/>
              <a:gd name="adj2" fmla="val -8333"/>
              <a:gd name="adj3" fmla="val 18750"/>
              <a:gd name="adj4" fmla="val -16667"/>
              <a:gd name="adj5" fmla="val 460673"/>
              <a:gd name="adj6" fmla="val -59679"/>
            </a:avLst>
          </a:prstGeom>
          <a:solidFill>
            <a:schemeClr val="bg1">
              <a:lumMod val="85000"/>
            </a:schemeClr>
          </a:solidFill>
          <a:ln w="12700"/>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lstStyle/>
          <a:p>
            <a:pPr>
              <a:lnSpc>
                <a:spcPct val="150000"/>
              </a:lnSpc>
              <a:buClr>
                <a:srgbClr val="CC9900"/>
              </a:buClr>
              <a:buFont typeface="Wingdings" panose="05000000000000000000" pitchFamily="2" charset="2"/>
              <a:buChar char="l"/>
              <a:defRPr/>
            </a:pPr>
            <a:r>
              <a:rPr lang="en-US" altLang="zh-CN" sz="1400" dirty="0">
                <a:solidFill>
                  <a:schemeClr val="tx1"/>
                </a:solidFill>
              </a:rPr>
              <a:t>FRU PSU 2+2 </a:t>
            </a:r>
            <a:r>
              <a:rPr lang="zh-CN" altLang="en-US" sz="1400" dirty="0">
                <a:solidFill>
                  <a:schemeClr val="tx1"/>
                </a:solidFill>
              </a:rPr>
              <a:t>冗余</a:t>
            </a:r>
            <a:endParaRPr lang="en-US" altLang="zh-CN" sz="1400" dirty="0">
              <a:solidFill>
                <a:schemeClr val="tx1"/>
              </a:solidFill>
            </a:endParaRPr>
          </a:p>
        </p:txBody>
      </p:sp>
      <p:sp>
        <p:nvSpPr>
          <p:cNvPr id="23" name="线形标注 2(带强调线) 22"/>
          <p:cNvSpPr/>
          <p:nvPr/>
        </p:nvSpPr>
        <p:spPr bwMode="auto">
          <a:xfrm>
            <a:off x="5686673" y="5013325"/>
            <a:ext cx="3168650" cy="1152525"/>
          </a:xfrm>
          <a:prstGeom prst="accentCallout2">
            <a:avLst>
              <a:gd name="adj1" fmla="val 18750"/>
              <a:gd name="adj2" fmla="val -8333"/>
              <a:gd name="adj3" fmla="val 18750"/>
              <a:gd name="adj4" fmla="val -16667"/>
              <a:gd name="adj5" fmla="val -15263"/>
              <a:gd name="adj6" fmla="val -36673"/>
            </a:avLst>
          </a:prstGeom>
          <a:solidFill>
            <a:schemeClr val="bg1">
              <a:lumMod val="85000"/>
            </a:schemeClr>
          </a:solidFill>
          <a:ln w="12700"/>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lstStyle/>
          <a:p>
            <a:pPr>
              <a:lnSpc>
                <a:spcPct val="150000"/>
              </a:lnSpc>
              <a:buClr>
                <a:srgbClr val="CC9900"/>
              </a:buClr>
              <a:buFont typeface="Wingdings" panose="05000000000000000000" pitchFamily="2" charset="2"/>
              <a:buChar char="l"/>
              <a:defRPr/>
            </a:pPr>
            <a:r>
              <a:rPr lang="en-US" altLang="zh-CN" sz="1400" dirty="0">
                <a:solidFill>
                  <a:schemeClr val="tx1"/>
                </a:solidFill>
              </a:rPr>
              <a:t>FRU </a:t>
            </a:r>
            <a:r>
              <a:rPr lang="zh-CN" altLang="en-US" sz="1400" dirty="0">
                <a:solidFill>
                  <a:schemeClr val="tx1"/>
                </a:solidFill>
              </a:rPr>
              <a:t>冷却模块冗余配置</a:t>
            </a:r>
            <a:endParaRPr lang="en-US" altLang="zh-CN" sz="1400" dirty="0">
              <a:solidFill>
                <a:schemeClr val="tx1"/>
              </a:solidFill>
            </a:endParaRPr>
          </a:p>
          <a:p>
            <a:pPr>
              <a:lnSpc>
                <a:spcPct val="150000"/>
              </a:lnSpc>
              <a:buClr>
                <a:srgbClr val="CC9900"/>
              </a:buClr>
              <a:buFont typeface="Wingdings" panose="05000000000000000000" pitchFamily="2" charset="2"/>
              <a:buChar char="l"/>
              <a:defRPr/>
            </a:pPr>
            <a:r>
              <a:rPr lang="zh-CN" altLang="en-US" sz="1400" dirty="0">
                <a:cs typeface="Arial Unicode MS" panose="020B0604020202020204" pitchFamily="34" charset="-122"/>
              </a:rPr>
              <a:t>智能</a:t>
            </a:r>
            <a:r>
              <a:rPr lang="en-US" altLang="zh-CN" sz="1400" dirty="0">
                <a:cs typeface="Arial Unicode MS" panose="020B0604020202020204" pitchFamily="34" charset="-122"/>
              </a:rPr>
              <a:t>16</a:t>
            </a:r>
            <a:r>
              <a:rPr lang="zh-CN" altLang="en-US" sz="1400" dirty="0">
                <a:cs typeface="Arial Unicode MS" panose="020B0604020202020204" pitchFamily="34" charset="-122"/>
              </a:rPr>
              <a:t>档温控风扇调速，节能降噪</a:t>
            </a:r>
            <a:endParaRPr lang="zh-CN" altLang="en-US" sz="1400" dirty="0">
              <a:cs typeface="Arial Unicode MS" panose="020B0604020202020204" pitchFamily="34" charset="-122"/>
            </a:endParaRPr>
          </a:p>
          <a:p>
            <a:pPr>
              <a:lnSpc>
                <a:spcPct val="150000"/>
              </a:lnSpc>
              <a:buClr>
                <a:srgbClr val="CC9900"/>
              </a:buClr>
              <a:buFont typeface="Wingdings" panose="05000000000000000000" pitchFamily="2" charset="2"/>
              <a:buChar char="l"/>
              <a:defRPr/>
            </a:pPr>
            <a:endParaRPr lang="en-US" altLang="zh-CN" sz="1400" dirty="0">
              <a:solidFill>
                <a:schemeClr val="tx1"/>
              </a:solidFill>
            </a:endParaRPr>
          </a:p>
        </p:txBody>
      </p:sp>
      <p:sp>
        <p:nvSpPr>
          <p:cNvPr id="24" name="线形标注 2(带强调线) 23"/>
          <p:cNvSpPr/>
          <p:nvPr/>
        </p:nvSpPr>
        <p:spPr bwMode="auto">
          <a:xfrm flipH="1">
            <a:off x="395536" y="4941169"/>
            <a:ext cx="2627312" cy="1224682"/>
          </a:xfrm>
          <a:prstGeom prst="accentCallout2">
            <a:avLst>
              <a:gd name="adj1" fmla="val 18750"/>
              <a:gd name="adj2" fmla="val -8333"/>
              <a:gd name="adj3" fmla="val 18750"/>
              <a:gd name="adj4" fmla="val -16667"/>
              <a:gd name="adj5" fmla="val 19573"/>
              <a:gd name="adj6" fmla="val -44077"/>
            </a:avLst>
          </a:prstGeom>
          <a:solidFill>
            <a:schemeClr val="bg1">
              <a:lumMod val="85000"/>
            </a:schemeClr>
          </a:solidFill>
          <a:ln w="12700"/>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lstStyle/>
          <a:p>
            <a:pPr>
              <a:lnSpc>
                <a:spcPct val="150000"/>
              </a:lnSpc>
              <a:buClr>
                <a:srgbClr val="CC9900"/>
              </a:buClr>
              <a:buFont typeface="Wingdings" panose="05000000000000000000" pitchFamily="2" charset="2"/>
              <a:buChar char="l"/>
              <a:defRPr/>
            </a:pPr>
            <a:r>
              <a:rPr lang="en-US" altLang="zh-CN" sz="1400" dirty="0">
                <a:solidFill>
                  <a:schemeClr val="tx1"/>
                </a:solidFill>
              </a:rPr>
              <a:t>FRU SAS </a:t>
            </a:r>
            <a:r>
              <a:rPr lang="zh-CN" altLang="en-US" sz="1400" dirty="0">
                <a:solidFill>
                  <a:schemeClr val="tx1"/>
                </a:solidFill>
              </a:rPr>
              <a:t>级联模块</a:t>
            </a:r>
            <a:r>
              <a:rPr lang="en-US" altLang="zh-CN" sz="1400" dirty="0">
                <a:solidFill>
                  <a:schemeClr val="tx1"/>
                </a:solidFill>
              </a:rPr>
              <a:t>1+1 </a:t>
            </a:r>
            <a:r>
              <a:rPr lang="zh-CN" altLang="en-US" sz="1400" dirty="0">
                <a:solidFill>
                  <a:schemeClr val="tx1"/>
                </a:solidFill>
              </a:rPr>
              <a:t>冗余</a:t>
            </a:r>
            <a:endParaRPr lang="en-US" altLang="zh-CN" sz="1400" dirty="0">
              <a:solidFill>
                <a:schemeClr val="tx1"/>
              </a:solidFill>
            </a:endParaRPr>
          </a:p>
          <a:p>
            <a:pPr>
              <a:lnSpc>
                <a:spcPct val="150000"/>
              </a:lnSpc>
              <a:buClr>
                <a:srgbClr val="CC9900"/>
              </a:buClr>
              <a:buFont typeface="Wingdings" panose="05000000000000000000" pitchFamily="2" charset="2"/>
              <a:buChar char="l"/>
              <a:defRPr/>
            </a:pPr>
            <a:r>
              <a:rPr lang="zh-CN" altLang="en-US" sz="1400" dirty="0">
                <a:solidFill>
                  <a:schemeClr val="tx1"/>
                </a:solidFill>
              </a:rPr>
              <a:t>每</a:t>
            </a:r>
            <a:r>
              <a:rPr lang="en-US" altLang="zh-CN" sz="1400" dirty="0">
                <a:solidFill>
                  <a:schemeClr val="tx1"/>
                </a:solidFill>
              </a:rPr>
              <a:t>I/O</a:t>
            </a:r>
            <a:r>
              <a:rPr lang="zh-CN" altLang="en-US" sz="1400" dirty="0">
                <a:solidFill>
                  <a:schemeClr val="tx1"/>
                </a:solidFill>
              </a:rPr>
              <a:t>模块提供</a:t>
            </a:r>
            <a:r>
              <a:rPr lang="en-US" altLang="zh-CN" sz="1400" dirty="0">
                <a:solidFill>
                  <a:schemeClr val="tx1"/>
                </a:solidFill>
              </a:rPr>
              <a:t>4</a:t>
            </a:r>
            <a:r>
              <a:rPr lang="zh-CN" altLang="en-US" sz="1400" dirty="0">
                <a:solidFill>
                  <a:schemeClr val="tx1"/>
                </a:solidFill>
              </a:rPr>
              <a:t>个</a:t>
            </a:r>
            <a:r>
              <a:rPr lang="en-US" altLang="zh-CN" sz="1400" dirty="0">
                <a:solidFill>
                  <a:schemeClr val="tx1"/>
                </a:solidFill>
              </a:rPr>
              <a:t>4</a:t>
            </a:r>
            <a:r>
              <a:rPr lang="zh-CN" altLang="en-US" sz="1400" dirty="0">
                <a:solidFill>
                  <a:schemeClr val="tx1"/>
                </a:solidFill>
              </a:rPr>
              <a:t>通道宽端口</a:t>
            </a:r>
            <a:r>
              <a:rPr lang="en-US" altLang="zh-CN" sz="1400" dirty="0">
                <a:solidFill>
                  <a:schemeClr val="tx1"/>
                </a:solidFill>
              </a:rPr>
              <a:t>6G SAS</a:t>
            </a:r>
            <a:r>
              <a:rPr lang="zh-CN" altLang="en-US" sz="1400" dirty="0">
                <a:solidFill>
                  <a:schemeClr val="tx1"/>
                </a:solidFill>
              </a:rPr>
              <a:t>数据链路；</a:t>
            </a:r>
            <a:r>
              <a:rPr lang="en-US" altLang="zh-CN" sz="1400" dirty="0">
                <a:solidFill>
                  <a:schemeClr val="tx1"/>
                </a:solidFill>
              </a:rPr>
              <a:t>MINI SAS HD</a:t>
            </a:r>
            <a:r>
              <a:rPr lang="zh-CN" altLang="en-US" sz="1400" dirty="0">
                <a:solidFill>
                  <a:schemeClr val="tx1"/>
                </a:solidFill>
              </a:rPr>
              <a:t>接口</a:t>
            </a:r>
            <a:endParaRPr lang="en-US" altLang="zh-CN" sz="1400" dirty="0">
              <a:solidFill>
                <a:schemeClr val="tx1"/>
              </a:solidFill>
            </a:endParaRPr>
          </a:p>
        </p:txBody>
      </p:sp>
      <p:sp>
        <p:nvSpPr>
          <p:cNvPr id="10" name="标题 29"/>
          <p:cNvSpPr txBox="1"/>
          <p:nvPr/>
        </p:nvSpPr>
        <p:spPr bwMode="auto">
          <a:xfrm>
            <a:off x="250825" y="358775"/>
            <a:ext cx="66611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itchFamily="2" charset="-122"/>
              </a:defRPr>
            </a:lvl9pPr>
          </a:lstStyle>
          <a:p>
            <a:pPr eaLnBrk="1" hangingPunct="1">
              <a:lnSpc>
                <a:spcPct val="100000"/>
              </a:lnSpc>
              <a:spcBef>
                <a:spcPct val="0"/>
              </a:spcBef>
              <a:buClrTx/>
              <a:buSzTx/>
              <a:buFontTx/>
              <a:buNone/>
              <a:defRPr/>
            </a:pPr>
            <a:endParaRPr lang="zh-CN" altLang="en-US" sz="3500" dirty="0">
              <a:solidFill>
                <a:srgbClr val="990000"/>
              </a:solidFill>
              <a:latin typeface="+mj-ea"/>
              <a:ea typeface="+mj-ea"/>
              <a:cs typeface="+mj-cs"/>
            </a:endParaRPr>
          </a:p>
        </p:txBody>
      </p:sp>
      <p:sp>
        <p:nvSpPr>
          <p:cNvPr id="2" name="Title 1"/>
          <p:cNvSpPr>
            <a:spLocks noGrp="1"/>
          </p:cNvSpPr>
          <p:nvPr>
            <p:ph type="title"/>
          </p:nvPr>
        </p:nvSpPr>
        <p:spPr/>
        <p:txBody>
          <a:bodyPr/>
          <a:lstStyle/>
          <a:p>
            <a:r>
              <a:rPr lang="zh-CN" altLang="en-US" smtClean="0"/>
              <a:t>硬盘框介绍</a:t>
            </a:r>
            <a:r>
              <a:rPr lang="en-US" altLang="zh-CN" smtClean="0"/>
              <a:t>4U 3.5</a:t>
            </a:r>
            <a:r>
              <a:rPr lang="zh-CN" altLang="en-US" smtClean="0"/>
              <a:t>寸高密硬盘框</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19100" indent="-419100" eaLnBrk="1" hangingPunct="1">
              <a:buClr>
                <a:schemeClr val="tx1"/>
              </a:buClr>
              <a:buSzTx/>
              <a:buFont typeface="Wingdings" panose="05000000000000000000" pitchFamily="2" charset="2"/>
              <a:buAutoNum type="arabicPeriod"/>
              <a:defRPr/>
            </a:pPr>
            <a:r>
              <a:rPr lang="zh-CN" altLang="en-US" dirty="0">
                <a:solidFill>
                  <a:srgbClr val="777777"/>
                </a:solidFill>
                <a:latin typeface="+mn-ea"/>
              </a:rPr>
              <a:t>云计算硬件概览</a:t>
            </a:r>
            <a:endParaRPr lang="zh-CN" altLang="en-US" dirty="0">
              <a:solidFill>
                <a:srgbClr val="777777"/>
              </a:solidFill>
              <a:latin typeface="+mn-ea"/>
            </a:endParaRPr>
          </a:p>
          <a:p>
            <a:pPr marL="419100" indent="-419100" eaLnBrk="1" hangingPunct="1">
              <a:buClr>
                <a:schemeClr val="tx1"/>
              </a:buClr>
              <a:buSzTx/>
              <a:buFont typeface="Wingdings" panose="05000000000000000000" pitchFamily="2" charset="2"/>
              <a:buAutoNum type="arabicPeriod"/>
              <a:defRPr/>
            </a:pPr>
            <a:r>
              <a:rPr lang="zh-CN" altLang="en-US" dirty="0" smtClean="0">
                <a:solidFill>
                  <a:srgbClr val="777777"/>
                </a:solidFill>
                <a:latin typeface="+mn-ea"/>
              </a:rPr>
              <a:t>服务器</a:t>
            </a:r>
            <a:r>
              <a:rPr lang="zh-CN" altLang="en-US" dirty="0">
                <a:solidFill>
                  <a:srgbClr val="777777"/>
                </a:solidFill>
                <a:latin typeface="+mn-ea"/>
              </a:rPr>
              <a:t>介绍</a:t>
            </a:r>
            <a:endParaRPr lang="en-US" altLang="zh-CN" dirty="0" smtClean="0">
              <a:latin typeface="+mn-ea"/>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存储设备介绍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b="1" dirty="0">
                <a:latin typeface="+mn-ea"/>
                <a:cs typeface="+mn-cs"/>
              </a:rPr>
              <a:t>交换机介绍</a:t>
            </a:r>
            <a:endParaRPr lang="en-US" altLang="zh-CN" sz="2200" b="1" dirty="0">
              <a:latin typeface="+mn-ea"/>
              <a:cs typeface="+mn-cs"/>
            </a:endParaRPr>
          </a:p>
          <a:p>
            <a:pPr marL="457200" lvl="1" indent="-457200" eaLnBrk="1" hangingPunct="1">
              <a:buSzTx/>
              <a:buFont typeface="+mj-lt"/>
              <a:buAutoNum type="arabicPeriod" startAt="3"/>
              <a:defRPr/>
            </a:pPr>
            <a:r>
              <a:rPr lang="en-US" altLang="zh-CN" sz="2200" dirty="0">
                <a:solidFill>
                  <a:srgbClr val="777777"/>
                </a:solidFill>
                <a:cs typeface="+mn-cs"/>
              </a:rPr>
              <a:t>TC</a:t>
            </a:r>
            <a:r>
              <a:rPr lang="zh-CN" altLang="en-US" sz="2200" dirty="0">
                <a:solidFill>
                  <a:srgbClr val="777777"/>
                </a:solidFill>
                <a:latin typeface="+mn-ea"/>
                <a:cs typeface="+mn-cs"/>
              </a:rPr>
              <a:t>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dirty="0">
                <a:solidFill>
                  <a:srgbClr val="777777"/>
                </a:solidFill>
                <a:latin typeface="+mn-ea"/>
              </a:rPr>
              <a:t>云计算硬件典型部署</a:t>
            </a:r>
            <a:r>
              <a:rPr lang="zh-CN" altLang="en-US" sz="2200" dirty="0" smtClean="0">
                <a:solidFill>
                  <a:srgbClr val="777777"/>
                </a:solidFill>
                <a:latin typeface="+mn-ea"/>
              </a:rPr>
              <a:t>形态</a:t>
            </a:r>
            <a:endParaRPr lang="zh-CN" altLang="en-US" sz="2200" dirty="0" smtClean="0">
              <a:solidFill>
                <a:srgbClr val="777777"/>
              </a:solidFill>
              <a:latin typeface="+mn-ea"/>
              <a:cs typeface="+mn-cs"/>
            </a:endParaRPr>
          </a:p>
          <a:p>
            <a:pPr marL="419100" indent="-419100" eaLnBrk="1" hangingPunct="1">
              <a:buClr>
                <a:schemeClr val="tx1"/>
              </a:buClr>
              <a:buSzTx/>
              <a:buFont typeface="Wingdings" panose="05000000000000000000" pitchFamily="2" charset="2"/>
              <a:buAutoNum type="arabicPeriod"/>
              <a:defRPr/>
            </a:pPr>
            <a:endParaRPr lang="zh-CN" altLang="en-US" dirty="0" smtClean="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同侧圆角矩形 55"/>
          <p:cNvSpPr/>
          <p:nvPr/>
        </p:nvSpPr>
        <p:spPr bwMode="auto">
          <a:xfrm>
            <a:off x="660401" y="1268760"/>
            <a:ext cx="8151371" cy="4219388"/>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165" fontAlgn="auto">
              <a:spcBef>
                <a:spcPts val="0"/>
              </a:spcBef>
              <a:spcAft>
                <a:spcPts val="0"/>
              </a:spcAft>
              <a:buSzPct val="60000"/>
              <a:defRPr/>
            </a:pPr>
            <a:endParaRPr lang="en-US" altLang="zh-CN" sz="1400" kern="0" dirty="0">
              <a:solidFill>
                <a:srgbClr val="5F5F5F"/>
              </a:solidFill>
              <a:latin typeface="+mn-lt"/>
              <a:ea typeface="+mn-ea"/>
              <a:cs typeface="Arial" panose="020B0604020202020204" pitchFamily="34" charset="0"/>
            </a:endParaRPr>
          </a:p>
        </p:txBody>
      </p:sp>
      <p:sp>
        <p:nvSpPr>
          <p:cNvPr id="14" name="同侧圆角矩形 55"/>
          <p:cNvSpPr/>
          <p:nvPr/>
        </p:nvSpPr>
        <p:spPr bwMode="auto">
          <a:xfrm>
            <a:off x="5400761" y="3336623"/>
            <a:ext cx="3300916" cy="2139584"/>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165" fontAlgn="auto">
              <a:spcBef>
                <a:spcPts val="0"/>
              </a:spcBef>
              <a:spcAft>
                <a:spcPts val="0"/>
              </a:spcAft>
              <a:buSzPct val="60000"/>
              <a:defRPr/>
            </a:pPr>
            <a:endParaRPr lang="en-US" altLang="zh-CN" sz="1400" kern="0" dirty="0">
              <a:solidFill>
                <a:srgbClr val="5F5F5F"/>
              </a:solidFill>
              <a:latin typeface="+mn-lt"/>
              <a:ea typeface="+mn-ea"/>
              <a:cs typeface="Arial" panose="020B0604020202020204" pitchFamily="34" charset="0"/>
            </a:endParaRPr>
          </a:p>
        </p:txBody>
      </p:sp>
      <p:sp>
        <p:nvSpPr>
          <p:cNvPr id="58376" name="TextBox 4"/>
          <p:cNvSpPr txBox="1">
            <a:spLocks noChangeArrowheads="1"/>
          </p:cNvSpPr>
          <p:nvPr/>
        </p:nvSpPr>
        <p:spPr bwMode="auto">
          <a:xfrm>
            <a:off x="5367338" y="1527175"/>
            <a:ext cx="3248025" cy="179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en-US" sz="1400" b="1" dirty="0" smtClean="0">
                <a:solidFill>
                  <a:srgbClr val="990000"/>
                </a:solidFill>
                <a:latin typeface="+mn-lt"/>
                <a:ea typeface="+mn-ea"/>
              </a:rPr>
              <a:t>前面板</a:t>
            </a:r>
            <a:endParaRPr lang="en-US" altLang="zh-CN" sz="1400" dirty="0" smtClean="0">
              <a:latin typeface="+mn-lt"/>
              <a:ea typeface="+mn-ea"/>
            </a:endParaRPr>
          </a:p>
          <a:p>
            <a:pPr eaLnBrk="1" fontAlgn="t" hangingPunct="1">
              <a:defRPr/>
            </a:pPr>
            <a:r>
              <a:rPr lang="en-US" altLang="zh-CN" sz="1400" dirty="0" smtClean="0">
                <a:latin typeface="+mn-lt"/>
                <a:ea typeface="+mn-ea"/>
              </a:rPr>
              <a:t>1. 24</a:t>
            </a:r>
            <a:r>
              <a:rPr lang="zh-CN" altLang="en-US" sz="1400" dirty="0" smtClean="0">
                <a:latin typeface="+mn-lt"/>
                <a:ea typeface="+mn-ea"/>
              </a:rPr>
              <a:t>个</a:t>
            </a:r>
            <a:r>
              <a:rPr lang="en-US" altLang="zh-CN" sz="1400" dirty="0" smtClean="0">
                <a:latin typeface="+mn-lt"/>
                <a:ea typeface="+mn-ea"/>
              </a:rPr>
              <a:t>100/1000BASE-T</a:t>
            </a:r>
            <a:r>
              <a:rPr lang="zh-CN" altLang="en-US" sz="1400" dirty="0" smtClean="0">
                <a:latin typeface="+mn-lt"/>
                <a:ea typeface="+mn-ea"/>
              </a:rPr>
              <a:t>以太网光口</a:t>
            </a:r>
            <a:endParaRPr lang="zh-CN" altLang="en-US" sz="1400" dirty="0" smtClean="0">
              <a:latin typeface="+mn-lt"/>
              <a:ea typeface="+mn-ea"/>
            </a:endParaRPr>
          </a:p>
          <a:p>
            <a:pPr eaLnBrk="1" fontAlgn="t" hangingPunct="1">
              <a:defRPr/>
            </a:pPr>
            <a:r>
              <a:rPr lang="en-US" altLang="zh-CN" sz="1400" dirty="0" smtClean="0">
                <a:latin typeface="+mn-lt"/>
                <a:ea typeface="+mn-ea"/>
              </a:rPr>
              <a:t>2. 4</a:t>
            </a:r>
            <a:r>
              <a:rPr lang="zh-CN" altLang="en-US" sz="1400" dirty="0" smtClean="0">
                <a:latin typeface="+mn-lt"/>
                <a:ea typeface="+mn-ea"/>
              </a:rPr>
              <a:t>个</a:t>
            </a:r>
            <a:r>
              <a:rPr lang="en-US" altLang="zh-CN" sz="1400" dirty="0" smtClean="0">
                <a:latin typeface="+mn-lt"/>
                <a:ea typeface="+mn-ea"/>
              </a:rPr>
              <a:t>GE RJ45 Combo</a:t>
            </a:r>
            <a:r>
              <a:rPr lang="zh-CN" altLang="en-US" sz="1400" dirty="0" smtClean="0">
                <a:latin typeface="+mn-lt"/>
                <a:ea typeface="+mn-ea"/>
              </a:rPr>
              <a:t>口</a:t>
            </a:r>
            <a:endParaRPr lang="en-US" altLang="zh-CN" sz="1400" dirty="0" smtClean="0">
              <a:latin typeface="+mn-lt"/>
              <a:ea typeface="+mn-ea"/>
            </a:endParaRPr>
          </a:p>
          <a:p>
            <a:pPr eaLnBrk="1" fontAlgn="t" hangingPunct="1">
              <a:defRPr/>
            </a:pPr>
            <a:r>
              <a:rPr lang="en-US" altLang="zh-CN" sz="1400" dirty="0" smtClean="0">
                <a:latin typeface="+mn-lt"/>
                <a:ea typeface="+mn-ea"/>
              </a:rPr>
              <a:t>3. 24</a:t>
            </a:r>
            <a:r>
              <a:rPr lang="zh-CN" altLang="en-US" sz="1400" dirty="0" smtClean="0">
                <a:latin typeface="+mn-lt"/>
                <a:ea typeface="+mn-ea"/>
              </a:rPr>
              <a:t>个</a:t>
            </a:r>
            <a:r>
              <a:rPr lang="en-US" altLang="zh-CN" sz="1400" dirty="0" smtClean="0">
                <a:latin typeface="+mn-lt"/>
                <a:ea typeface="+mn-ea"/>
              </a:rPr>
              <a:t>10/100/1000BASE-T</a:t>
            </a:r>
            <a:r>
              <a:rPr lang="zh-CN" altLang="en-US" sz="1400" dirty="0" smtClean="0">
                <a:latin typeface="+mn-lt"/>
                <a:ea typeface="+mn-ea"/>
              </a:rPr>
              <a:t>以太网口</a:t>
            </a:r>
            <a:endParaRPr lang="en-US" altLang="zh-CN" sz="1400" dirty="0" smtClean="0">
              <a:latin typeface="+mn-lt"/>
              <a:ea typeface="+mn-ea"/>
            </a:endParaRPr>
          </a:p>
          <a:p>
            <a:pPr eaLnBrk="1" fontAlgn="t" hangingPunct="1">
              <a:defRPr/>
            </a:pPr>
            <a:r>
              <a:rPr lang="en-US" altLang="zh-CN" sz="1400" dirty="0" smtClean="0">
                <a:latin typeface="+mn-lt"/>
                <a:ea typeface="+mn-ea"/>
              </a:rPr>
              <a:t>4. 48</a:t>
            </a:r>
            <a:r>
              <a:rPr lang="zh-CN" altLang="en-US" sz="1400" dirty="0" smtClean="0">
                <a:latin typeface="+mn-lt"/>
                <a:ea typeface="+mn-ea"/>
              </a:rPr>
              <a:t>个</a:t>
            </a:r>
            <a:r>
              <a:rPr lang="en-US" altLang="zh-CN" sz="1400" dirty="0" smtClean="0">
                <a:latin typeface="+mn-lt"/>
                <a:ea typeface="+mn-ea"/>
              </a:rPr>
              <a:t>10/100/1000BASE-T</a:t>
            </a:r>
            <a:r>
              <a:rPr lang="zh-CN" altLang="en-US" sz="1400" dirty="0" smtClean="0">
                <a:latin typeface="+mn-lt"/>
                <a:ea typeface="+mn-ea"/>
              </a:rPr>
              <a:t>以太网口</a:t>
            </a:r>
            <a:endParaRPr lang="en-US" altLang="zh-CN" sz="1400" dirty="0" smtClean="0">
              <a:latin typeface="+mn-lt"/>
              <a:ea typeface="+mn-ea"/>
            </a:endParaRPr>
          </a:p>
          <a:p>
            <a:pPr eaLnBrk="1" fontAlgn="t" hangingPunct="1">
              <a:defRPr/>
            </a:pPr>
            <a:r>
              <a:rPr lang="en-US" altLang="zh-CN" sz="1400" dirty="0" smtClean="0">
                <a:latin typeface="+mn-lt"/>
                <a:ea typeface="+mn-ea"/>
              </a:rPr>
              <a:t>5.Console</a:t>
            </a:r>
            <a:r>
              <a:rPr lang="zh-CN" altLang="en-US" sz="1400" dirty="0" smtClean="0">
                <a:latin typeface="+mn-lt"/>
                <a:ea typeface="+mn-ea"/>
              </a:rPr>
              <a:t>口</a:t>
            </a:r>
            <a:endParaRPr lang="en-US" altLang="zh-CN" sz="1400" dirty="0" smtClean="0">
              <a:latin typeface="+mn-lt"/>
              <a:ea typeface="+mn-ea"/>
            </a:endParaRPr>
          </a:p>
          <a:p>
            <a:pPr eaLnBrk="1" fontAlgn="t" hangingPunct="1">
              <a:defRPr/>
            </a:pPr>
            <a:r>
              <a:rPr lang="en-US" altLang="zh-CN" sz="1400" dirty="0" smtClean="0">
                <a:latin typeface="+mn-lt"/>
                <a:ea typeface="+mn-ea"/>
              </a:rPr>
              <a:t>6.</a:t>
            </a:r>
            <a:r>
              <a:rPr lang="zh-CN" altLang="en-US" sz="1400" dirty="0" smtClean="0">
                <a:latin typeface="+mn-lt"/>
                <a:ea typeface="+mn-ea"/>
              </a:rPr>
              <a:t>网络网口</a:t>
            </a:r>
            <a:endParaRPr lang="en-US" altLang="zh-CN" sz="1400" dirty="0" smtClean="0">
              <a:latin typeface="+mn-lt"/>
              <a:ea typeface="+mn-ea"/>
            </a:endParaRPr>
          </a:p>
          <a:p>
            <a:pPr eaLnBrk="1" fontAlgn="t" hangingPunct="1">
              <a:defRPr/>
            </a:pPr>
            <a:r>
              <a:rPr lang="en-US" altLang="zh-CN" sz="1400" dirty="0" smtClean="0">
                <a:latin typeface="+mn-lt"/>
                <a:ea typeface="+mn-ea"/>
              </a:rPr>
              <a:t>7.</a:t>
            </a:r>
            <a:r>
              <a:rPr lang="zh-CN" altLang="en-US" sz="1400" dirty="0" smtClean="0">
                <a:latin typeface="+mn-lt"/>
                <a:ea typeface="+mn-ea"/>
              </a:rPr>
              <a:t>可选配插卡</a:t>
            </a:r>
            <a:endParaRPr lang="en-US" altLang="zh-CN" sz="1400" dirty="0" smtClean="0">
              <a:latin typeface="+mn-lt"/>
              <a:ea typeface="+mn-ea"/>
            </a:endParaRPr>
          </a:p>
        </p:txBody>
      </p:sp>
      <p:pic>
        <p:nvPicPr>
          <p:cNvPr id="5632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35600" y="3502025"/>
            <a:ext cx="3192463"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矩形 6"/>
          <p:cNvSpPr>
            <a:spLocks noChangeArrowheads="1"/>
          </p:cNvSpPr>
          <p:nvPr/>
        </p:nvSpPr>
        <p:spPr bwMode="auto">
          <a:xfrm>
            <a:off x="5464175" y="4352925"/>
            <a:ext cx="3281363" cy="11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en-US" sz="1400" b="1" dirty="0" smtClean="0">
                <a:solidFill>
                  <a:srgbClr val="990000"/>
                </a:solidFill>
                <a:latin typeface="+mn-lt"/>
                <a:ea typeface="+mn-ea"/>
              </a:rPr>
              <a:t>后面板</a:t>
            </a:r>
            <a:endParaRPr lang="en-US" altLang="zh-CN" sz="1400" dirty="0" smtClean="0">
              <a:latin typeface="+mn-lt"/>
              <a:ea typeface="+mn-ea"/>
            </a:endParaRPr>
          </a:p>
          <a:p>
            <a:pPr eaLnBrk="1" fontAlgn="t" hangingPunct="1">
              <a:defRPr/>
            </a:pPr>
            <a:r>
              <a:rPr lang="en-US" altLang="zh-CN" sz="1400" dirty="0" smtClean="0">
                <a:latin typeface="+mn-lt"/>
                <a:ea typeface="+mn-ea"/>
              </a:rPr>
              <a:t>1. ESD</a:t>
            </a:r>
            <a:r>
              <a:rPr lang="zh-CN" altLang="en-US" sz="1400" dirty="0" smtClean="0">
                <a:latin typeface="+mn-lt"/>
                <a:ea typeface="+mn-ea"/>
              </a:rPr>
              <a:t>插孔</a:t>
            </a:r>
            <a:endParaRPr lang="zh-CN" altLang="en-US" sz="1400" dirty="0" smtClean="0">
              <a:latin typeface="+mn-lt"/>
              <a:ea typeface="+mn-ea"/>
            </a:endParaRPr>
          </a:p>
          <a:p>
            <a:pPr eaLnBrk="1" fontAlgn="t" hangingPunct="1">
              <a:defRPr/>
            </a:pPr>
            <a:r>
              <a:rPr lang="en-US" altLang="zh-CN" sz="1400" dirty="0" smtClean="0">
                <a:latin typeface="+mn-lt"/>
                <a:ea typeface="+mn-ea"/>
              </a:rPr>
              <a:t>2. </a:t>
            </a:r>
            <a:r>
              <a:rPr lang="zh-CN" altLang="en-US" sz="1400" dirty="0" smtClean="0">
                <a:latin typeface="+mn-lt"/>
                <a:ea typeface="+mn-ea"/>
              </a:rPr>
              <a:t>堆叠卡插槽</a:t>
            </a:r>
            <a:endParaRPr lang="en-US" altLang="zh-CN" sz="1400" dirty="0" smtClean="0">
              <a:latin typeface="+mn-lt"/>
              <a:ea typeface="+mn-ea"/>
            </a:endParaRPr>
          </a:p>
          <a:p>
            <a:pPr eaLnBrk="1" fontAlgn="t" hangingPunct="1">
              <a:defRPr/>
            </a:pPr>
            <a:r>
              <a:rPr lang="en-US" altLang="zh-CN" sz="1400" dirty="0" smtClean="0">
                <a:latin typeface="+mn-lt"/>
                <a:ea typeface="+mn-ea"/>
              </a:rPr>
              <a:t>3.</a:t>
            </a:r>
            <a:r>
              <a:rPr lang="zh-CN" altLang="en-US" sz="1400" dirty="0" smtClean="0">
                <a:latin typeface="+mn-lt"/>
                <a:ea typeface="+mn-ea"/>
              </a:rPr>
              <a:t>风扇模块</a:t>
            </a:r>
            <a:endParaRPr lang="en-US" altLang="zh-CN" sz="1400" dirty="0" smtClean="0">
              <a:latin typeface="+mn-lt"/>
              <a:ea typeface="+mn-ea"/>
            </a:endParaRPr>
          </a:p>
          <a:p>
            <a:pPr eaLnBrk="1" fontAlgn="t" hangingPunct="1">
              <a:defRPr/>
            </a:pPr>
            <a:r>
              <a:rPr lang="en-US" altLang="zh-CN" sz="1400" dirty="0" smtClean="0">
                <a:latin typeface="+mn-lt"/>
                <a:ea typeface="+mn-ea"/>
              </a:rPr>
              <a:t>4.</a:t>
            </a:r>
            <a:r>
              <a:rPr lang="zh-CN" altLang="en-US" sz="1400" dirty="0" smtClean="0">
                <a:latin typeface="+mn-lt"/>
                <a:ea typeface="+mn-ea"/>
              </a:rPr>
              <a:t>电源插槽</a:t>
            </a:r>
            <a:endParaRPr lang="en-US" altLang="zh-CN" sz="1400" dirty="0" smtClean="0">
              <a:latin typeface="+mn-lt"/>
              <a:ea typeface="+mn-ea"/>
            </a:endParaRPr>
          </a:p>
        </p:txBody>
      </p:sp>
      <p:sp>
        <p:nvSpPr>
          <p:cNvPr id="8" name="矩形 7"/>
          <p:cNvSpPr/>
          <p:nvPr/>
        </p:nvSpPr>
        <p:spPr bwMode="auto">
          <a:xfrm>
            <a:off x="668338" y="1587500"/>
            <a:ext cx="1564216" cy="511175"/>
          </a:xfrm>
          <a:prstGeom prst="rect">
            <a:avLst/>
          </a:prstGeom>
          <a:solidFill>
            <a:schemeClr val="accent1">
              <a:lumMod val="20000"/>
              <a:lumOff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nchor="ctr"/>
          <a:lstStyle/>
          <a:p>
            <a:pPr defTabSz="685165" eaLnBrk="1" fontAlgn="t" hangingPunct="1">
              <a:buClr>
                <a:srgbClr val="CC9900"/>
              </a:buClr>
              <a:defRPr/>
            </a:pPr>
            <a:r>
              <a:rPr lang="en-US" altLang="zh-CN" sz="1400" dirty="0">
                <a:latin typeface="+mn-lt"/>
                <a:ea typeface="+mn-ea"/>
              </a:rPr>
              <a:t>S5700-28C-EI-24S</a:t>
            </a:r>
            <a:endParaRPr lang="en-US" altLang="zh-CN" sz="1400" dirty="0">
              <a:latin typeface="+mn-lt"/>
              <a:ea typeface="+mn-ea"/>
            </a:endParaRPr>
          </a:p>
        </p:txBody>
      </p:sp>
      <p:sp>
        <p:nvSpPr>
          <p:cNvPr id="10" name="矩形 9"/>
          <p:cNvSpPr/>
          <p:nvPr/>
        </p:nvSpPr>
        <p:spPr bwMode="auto">
          <a:xfrm>
            <a:off x="668338" y="3068638"/>
            <a:ext cx="1599406" cy="506412"/>
          </a:xfrm>
          <a:prstGeom prst="rect">
            <a:avLst/>
          </a:prstGeom>
          <a:solidFill>
            <a:schemeClr val="accent1">
              <a:lumMod val="20000"/>
              <a:lumOff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nchor="ctr"/>
          <a:lstStyle/>
          <a:p>
            <a:pPr eaLnBrk="1" fontAlgn="t" hangingPunct="1">
              <a:buClr>
                <a:srgbClr val="CC9900"/>
              </a:buClr>
              <a:defRPr/>
            </a:pPr>
            <a:r>
              <a:rPr lang="en-US" altLang="zh-CN" sz="1400" dirty="0">
                <a:latin typeface="+mn-lt"/>
                <a:ea typeface="+mn-ea"/>
              </a:rPr>
              <a:t>S5700-28C-PWR-EI</a:t>
            </a:r>
            <a:endParaRPr lang="zh-CN" altLang="en-US" sz="1400" dirty="0">
              <a:latin typeface="+mn-lt"/>
              <a:ea typeface="+mn-ea"/>
            </a:endParaRPr>
          </a:p>
        </p:txBody>
      </p:sp>
      <p:sp>
        <p:nvSpPr>
          <p:cNvPr id="11" name="矩形 10"/>
          <p:cNvSpPr/>
          <p:nvPr/>
        </p:nvSpPr>
        <p:spPr bwMode="auto">
          <a:xfrm>
            <a:off x="658813" y="4568825"/>
            <a:ext cx="1601166" cy="481013"/>
          </a:xfrm>
          <a:prstGeom prst="rect">
            <a:avLst/>
          </a:prstGeom>
          <a:solidFill>
            <a:schemeClr val="accent1">
              <a:lumMod val="20000"/>
              <a:lumOff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nchor="ctr"/>
          <a:lstStyle/>
          <a:p>
            <a:pPr eaLnBrk="1" fontAlgn="t" hangingPunct="1">
              <a:buClr>
                <a:srgbClr val="CC9900"/>
              </a:buClr>
              <a:defRPr/>
            </a:pPr>
            <a:r>
              <a:rPr lang="en-US" altLang="zh-CN" sz="1400" dirty="0">
                <a:latin typeface="+mn-lt"/>
                <a:ea typeface="+mn-ea"/>
              </a:rPr>
              <a:t>S5700-52C-PWR-EI</a:t>
            </a:r>
            <a:endParaRPr lang="zh-CN" altLang="en-US" sz="1400" dirty="0">
              <a:latin typeface="+mn-lt"/>
              <a:ea typeface="+mn-ea"/>
            </a:endParaRPr>
          </a:p>
        </p:txBody>
      </p:sp>
      <p:sp>
        <p:nvSpPr>
          <p:cNvPr id="17" name="标题 29"/>
          <p:cNvSpPr txBox="1"/>
          <p:nvPr/>
        </p:nvSpPr>
        <p:spPr bwMode="auto">
          <a:xfrm>
            <a:off x="250825" y="358775"/>
            <a:ext cx="49688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a:defRPr/>
            </a:pPr>
            <a:endParaRPr lang="zh-CN" altLang="en-US" dirty="0">
              <a:latin typeface="+mj-ea"/>
            </a:endParaRPr>
          </a:p>
        </p:txBody>
      </p:sp>
      <p:pic>
        <p:nvPicPr>
          <p:cNvPr id="56335"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9759" y="1416050"/>
            <a:ext cx="3108325"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altLang="zh-CN" smtClean="0"/>
              <a:t>S5700 </a:t>
            </a:r>
            <a:r>
              <a:rPr lang="zh-CN" altLang="en-US" smtClean="0"/>
              <a:t>系列千兆交换机</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4"/>
          <p:cNvSpPr>
            <a:spLocks noChangeArrowheads="1"/>
          </p:cNvSpPr>
          <p:nvPr/>
        </p:nvSpPr>
        <p:spPr bwMode="gray">
          <a:xfrm>
            <a:off x="703263" y="3648075"/>
            <a:ext cx="1881187" cy="1682750"/>
          </a:xfrm>
          <a:prstGeom prst="rect">
            <a:avLst/>
          </a:prstGeom>
          <a:gradFill rotWithShape="1">
            <a:gsLst>
              <a:gs pos="0">
                <a:srgbClr val="FFFFFF"/>
              </a:gs>
              <a:gs pos="100000">
                <a:srgbClr val="EAEAEA"/>
              </a:gs>
            </a:gsLst>
            <a:lin ang="5400000" scaled="1"/>
          </a:gradFill>
          <a:ln w="12700">
            <a:noFill/>
            <a:miter lim="800000"/>
          </a:ln>
          <a:effectLst>
            <a:outerShdw blurRad="50800" dist="38100" dir="2700000" algn="tl" rotWithShape="0">
              <a:prstClr val="black">
                <a:alpha val="40000"/>
              </a:prstClr>
            </a:outerShdw>
          </a:effectLst>
        </p:spPr>
        <p:txBody>
          <a:bodyPr lIns="134964" tIns="161957" rIns="107971" bIns="53986"/>
          <a:lstStyle/>
          <a:p>
            <a:pPr defTabSz="685165" eaLnBrk="1" fontAlgn="auto" hangingPunct="1">
              <a:spcBef>
                <a:spcPts val="0"/>
              </a:spcBef>
              <a:spcAft>
                <a:spcPts val="0"/>
              </a:spcAft>
              <a:buClr>
                <a:srgbClr val="292929"/>
              </a:buClr>
              <a:buSzPts val="1600"/>
              <a:buFont typeface="Wingdings" panose="05000000000000000000" pitchFamily="2" charset="2"/>
              <a:buChar char="§"/>
              <a:defRPr/>
            </a:pPr>
            <a:endParaRPr lang="en-US" sz="1200" kern="0" dirty="0">
              <a:solidFill>
                <a:srgbClr val="000000"/>
              </a:solidFill>
              <a:latin typeface="+mn-lt"/>
              <a:ea typeface="+mn-ea"/>
              <a:cs typeface="Arial" panose="020B0604020202020204" pitchFamily="34" charset="0"/>
            </a:endParaRPr>
          </a:p>
        </p:txBody>
      </p:sp>
      <p:sp>
        <p:nvSpPr>
          <p:cNvPr id="16" name="Rectangle 14"/>
          <p:cNvSpPr>
            <a:spLocks noChangeArrowheads="1"/>
          </p:cNvSpPr>
          <p:nvPr/>
        </p:nvSpPr>
        <p:spPr bwMode="gray">
          <a:xfrm>
            <a:off x="688975" y="1530350"/>
            <a:ext cx="1876425" cy="1682750"/>
          </a:xfrm>
          <a:prstGeom prst="rect">
            <a:avLst/>
          </a:prstGeom>
          <a:gradFill rotWithShape="1">
            <a:gsLst>
              <a:gs pos="0">
                <a:srgbClr val="FFFFFF"/>
              </a:gs>
              <a:gs pos="100000">
                <a:srgbClr val="EAEAEA"/>
              </a:gs>
            </a:gsLst>
            <a:lin ang="5400000" scaled="1"/>
          </a:gradFill>
          <a:ln w="12700">
            <a:noFill/>
            <a:miter lim="800000"/>
          </a:ln>
          <a:effectLst>
            <a:outerShdw dist="53882" dir="2700000" algn="ctr" rotWithShape="0">
              <a:srgbClr val="808080">
                <a:alpha val="50000"/>
              </a:srgbClr>
            </a:outerShdw>
          </a:effectLst>
        </p:spPr>
        <p:txBody>
          <a:bodyPr lIns="134964" tIns="161957" rIns="107971" bIns="53986"/>
          <a:lstStyle/>
          <a:p>
            <a:pPr defTabSz="685165" eaLnBrk="1" fontAlgn="auto" hangingPunct="1">
              <a:spcBef>
                <a:spcPts val="0"/>
              </a:spcBef>
              <a:spcAft>
                <a:spcPts val="0"/>
              </a:spcAft>
              <a:buClr>
                <a:srgbClr val="292929"/>
              </a:buClr>
              <a:buSzPts val="1600"/>
              <a:buFont typeface="Wingdings" panose="05000000000000000000" pitchFamily="2" charset="2"/>
              <a:buChar char="§"/>
              <a:defRPr/>
            </a:pPr>
            <a:endParaRPr lang="en-US" sz="1200" kern="0" dirty="0">
              <a:solidFill>
                <a:srgbClr val="000000"/>
              </a:solidFill>
              <a:latin typeface="+mn-lt"/>
              <a:ea typeface="+mn-ea"/>
              <a:cs typeface="Arial" panose="020B0604020202020204" pitchFamily="34" charset="0"/>
            </a:endParaRPr>
          </a:p>
        </p:txBody>
      </p:sp>
      <p:sp>
        <p:nvSpPr>
          <p:cNvPr id="6" name="Rectangle 11"/>
          <p:cNvSpPr>
            <a:spLocks noChangeArrowheads="1"/>
          </p:cNvSpPr>
          <p:nvPr/>
        </p:nvSpPr>
        <p:spPr bwMode="gray">
          <a:xfrm>
            <a:off x="703263" y="3497263"/>
            <a:ext cx="1884362" cy="279400"/>
          </a:xfrm>
          <a:prstGeom prst="rect">
            <a:avLst/>
          </a:prstGeom>
          <a:solidFill>
            <a:srgbClr val="990000"/>
          </a:solidFill>
          <a:ln w="12700">
            <a:solidFill>
              <a:srgbClr val="DDDDDD"/>
            </a:solidFill>
            <a:miter lim="800000"/>
          </a:ln>
          <a:effectLst/>
        </p:spPr>
        <p:txBody>
          <a:bodyPr lIns="0" tIns="0" rIns="0" bIns="0" anchor="ctr"/>
          <a:lstStyle/>
          <a:p>
            <a:pPr algn="ctr" defTabSz="685165" eaLnBrk="1" fontAlgn="auto" hangingPunct="1">
              <a:spcBef>
                <a:spcPts val="0"/>
              </a:spcBef>
              <a:spcAft>
                <a:spcPts val="0"/>
              </a:spcAft>
              <a:defRPr/>
            </a:pPr>
            <a:r>
              <a:rPr lang="zh-CN" altLang="en-US" sz="1200" b="1" kern="0" dirty="0">
                <a:solidFill>
                  <a:schemeClr val="bg1"/>
                </a:solidFill>
                <a:latin typeface="+mn-lt"/>
                <a:ea typeface="+mn-ea"/>
                <a:cs typeface="Arial" panose="020B0604020202020204" pitchFamily="34" charset="0"/>
              </a:rPr>
              <a:t>业务口堆叠</a:t>
            </a:r>
            <a:endParaRPr lang="zh-CN" altLang="en-US" sz="1200" b="1" kern="0" dirty="0">
              <a:solidFill>
                <a:schemeClr val="bg1"/>
              </a:solidFill>
              <a:latin typeface="+mn-lt"/>
              <a:ea typeface="+mn-ea"/>
              <a:cs typeface="Arial" panose="020B0604020202020204" pitchFamily="34" charset="0"/>
            </a:endParaRPr>
          </a:p>
        </p:txBody>
      </p:sp>
      <p:sp>
        <p:nvSpPr>
          <p:cNvPr id="7" name="Rectangle 13"/>
          <p:cNvSpPr>
            <a:spLocks noChangeArrowheads="1"/>
          </p:cNvSpPr>
          <p:nvPr/>
        </p:nvSpPr>
        <p:spPr bwMode="gray">
          <a:xfrm>
            <a:off x="677863" y="1384300"/>
            <a:ext cx="1909762" cy="273050"/>
          </a:xfrm>
          <a:prstGeom prst="rect">
            <a:avLst/>
          </a:prstGeom>
          <a:solidFill>
            <a:srgbClr val="990000"/>
          </a:solidFill>
          <a:ln w="12700">
            <a:solidFill>
              <a:srgbClr val="DDDDDD"/>
            </a:solidFill>
            <a:miter lim="800000"/>
          </a:ln>
          <a:effectLst/>
        </p:spPr>
        <p:txBody>
          <a:bodyPr lIns="0" tIns="0" rIns="0" bIns="0" anchor="ctr"/>
          <a:lstStyle/>
          <a:p>
            <a:pPr algn="ctr" defTabSz="685165" eaLnBrk="1" fontAlgn="auto" hangingPunct="1">
              <a:spcBef>
                <a:spcPts val="0"/>
              </a:spcBef>
              <a:spcAft>
                <a:spcPts val="0"/>
              </a:spcAft>
              <a:defRPr/>
            </a:pPr>
            <a:r>
              <a:rPr lang="zh-CN" altLang="en-US" sz="1200" b="1" kern="0" dirty="0">
                <a:solidFill>
                  <a:schemeClr val="bg1"/>
                </a:solidFill>
                <a:latin typeface="+mn-lt"/>
                <a:ea typeface="+mn-ea"/>
                <a:cs typeface="Arial" panose="020B0604020202020204" pitchFamily="34" charset="0"/>
              </a:rPr>
              <a:t>堆叠卡堆叠</a:t>
            </a:r>
            <a:endParaRPr lang="zh-CN" altLang="en-US" sz="1200" b="1" kern="0" dirty="0">
              <a:solidFill>
                <a:schemeClr val="bg1"/>
              </a:solidFill>
              <a:latin typeface="+mn-lt"/>
              <a:ea typeface="+mn-ea"/>
              <a:cs typeface="Arial" panose="020B0604020202020204" pitchFamily="34" charset="0"/>
            </a:endParaRPr>
          </a:p>
        </p:txBody>
      </p:sp>
      <p:pic>
        <p:nvPicPr>
          <p:cNvPr id="58374" name="Picture 1"/>
          <p:cNvPicPr>
            <a:picLocks noChangeAspect="1" noChangeArrowheads="1"/>
          </p:cNvPicPr>
          <p:nvPr/>
        </p:nvPicPr>
        <p:blipFill>
          <a:blip r:embed="rId1" cstate="print">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876300" y="1752600"/>
            <a:ext cx="14827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2"/>
          <p:cNvPicPr>
            <a:picLocks noChangeAspect="1" noChangeArrowheads="1"/>
          </p:cNvPicPr>
          <p:nvPr/>
        </p:nvPicPr>
        <p:blipFill>
          <a:blip r:embed="rId2" cstate="print">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rot="-799069">
            <a:off x="1160463" y="2305050"/>
            <a:ext cx="103981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2" descr="D:\产品资料\V2R1\照片\S5710-28C-EI\02-正俯.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5200" y="3916363"/>
            <a:ext cx="1397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5775" y="4495800"/>
            <a:ext cx="7826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表格 13"/>
          <p:cNvGraphicFramePr>
            <a:graphicFrameLocks noGrp="1"/>
          </p:cNvGraphicFramePr>
          <p:nvPr/>
        </p:nvGraphicFramePr>
        <p:xfrm>
          <a:off x="2817813" y="1376363"/>
          <a:ext cx="5927725" cy="4471986"/>
        </p:xfrm>
        <a:graphic>
          <a:graphicData uri="http://schemas.openxmlformats.org/drawingml/2006/table">
            <a:tbl>
              <a:tblPr firstRow="1" bandRow="1">
                <a:tableStyleId>{00A15C55-8517-42AA-B614-E9B94910E393}</a:tableStyleId>
              </a:tblPr>
              <a:tblGrid>
                <a:gridCol w="1086147"/>
                <a:gridCol w="1382807"/>
                <a:gridCol w="3458771"/>
              </a:tblGrid>
              <a:tr h="309089">
                <a:tc>
                  <a:txBody>
                    <a:bodyPr/>
                    <a:lstStyle/>
                    <a:p>
                      <a:r>
                        <a:rPr lang="zh-CN" altLang="en-US" sz="1200" dirty="0" smtClean="0">
                          <a:solidFill>
                            <a:schemeClr val="bg1"/>
                          </a:solidFill>
                          <a:latin typeface="+mn-lt"/>
                          <a:ea typeface="+mn-ea"/>
                        </a:rPr>
                        <a:t>堆叠方式</a:t>
                      </a:r>
                      <a:endParaRPr lang="zh-CN" altLang="en-US" sz="1200" dirty="0">
                        <a:solidFill>
                          <a:schemeClr val="bg1"/>
                        </a:solidFill>
                        <a:latin typeface="+mn-lt"/>
                        <a:ea typeface="+mn-ea"/>
                      </a:endParaRPr>
                    </a:p>
                  </a:txBody>
                  <a:tcPr marL="68565" marR="68565" marT="38107" marB="38107" anchor="ctr">
                    <a:solidFill>
                      <a:srgbClr val="990000"/>
                    </a:solidFill>
                  </a:tcPr>
                </a:tc>
                <a:tc>
                  <a:txBody>
                    <a:bodyPr/>
                    <a:lstStyle/>
                    <a:p>
                      <a:r>
                        <a:rPr lang="zh-CN" altLang="en-US" sz="1200" dirty="0" smtClean="0">
                          <a:latin typeface="+mn-lt"/>
                          <a:ea typeface="+mn-ea"/>
                        </a:rPr>
                        <a:t>堆叠卡堆叠</a:t>
                      </a:r>
                      <a:endParaRPr lang="zh-CN" altLang="en-US" sz="1200" dirty="0">
                        <a:solidFill>
                          <a:schemeClr val="bg1"/>
                        </a:solidFill>
                        <a:latin typeface="+mn-lt"/>
                        <a:ea typeface="+mn-ea"/>
                      </a:endParaRPr>
                    </a:p>
                  </a:txBody>
                  <a:tcPr marL="68565" marR="68565" marT="38107" marB="38107" anchor="ctr">
                    <a:solidFill>
                      <a:srgbClr val="990000"/>
                    </a:solidFill>
                  </a:tcPr>
                </a:tc>
                <a:tc>
                  <a:txBody>
                    <a:bodyPr/>
                    <a:lstStyle/>
                    <a:p>
                      <a:r>
                        <a:rPr lang="zh-CN" altLang="en-US" sz="1200" dirty="0" smtClean="0">
                          <a:latin typeface="+mn-lt"/>
                          <a:ea typeface="+mn-ea"/>
                        </a:rPr>
                        <a:t>业务口堆叠</a:t>
                      </a:r>
                      <a:endParaRPr lang="zh-CN" altLang="en-US" sz="1200" dirty="0">
                        <a:solidFill>
                          <a:schemeClr val="bg1"/>
                        </a:solidFill>
                        <a:latin typeface="+mn-lt"/>
                        <a:ea typeface="+mn-ea"/>
                      </a:endParaRPr>
                    </a:p>
                  </a:txBody>
                  <a:tcPr marL="68565" marR="68565" marT="38107" marB="38107" anchor="ctr">
                    <a:solidFill>
                      <a:srgbClr val="990000"/>
                    </a:solidFill>
                  </a:tcPr>
                </a:tc>
              </a:tr>
              <a:tr h="442040">
                <a:tc>
                  <a:txBody>
                    <a:bodyPr/>
                    <a:lstStyle/>
                    <a:p>
                      <a:r>
                        <a:rPr lang="zh-CN" altLang="en-US" sz="1200" dirty="0" smtClean="0">
                          <a:latin typeface="+mn-lt"/>
                          <a:ea typeface="+mn-ea"/>
                        </a:rPr>
                        <a:t>适用设备</a:t>
                      </a:r>
                      <a:endParaRPr lang="zh-CN" altLang="en-US" sz="1200" dirty="0">
                        <a:latin typeface="+mn-lt"/>
                        <a:ea typeface="+mn-ea"/>
                      </a:endParaRPr>
                    </a:p>
                  </a:txBody>
                  <a:tcPr marL="68565" marR="68565" marT="38107" marB="38107" anchor="ctr"/>
                </a:tc>
                <a:tc>
                  <a:txBody>
                    <a:bodyPr/>
                    <a:lstStyle/>
                    <a:p>
                      <a:r>
                        <a:rPr lang="en-US" altLang="zh-CN" sz="1200" dirty="0" smtClean="0">
                          <a:latin typeface="+mn-lt"/>
                          <a:ea typeface="+mn-ea"/>
                        </a:rPr>
                        <a:t>S5700-SI</a:t>
                      </a:r>
                      <a:endParaRPr lang="en-US" altLang="zh-CN" sz="1200" dirty="0" smtClean="0">
                        <a:latin typeface="+mn-lt"/>
                        <a:ea typeface="+mn-ea"/>
                      </a:endParaRPr>
                    </a:p>
                    <a:p>
                      <a:r>
                        <a:rPr lang="en-US" altLang="zh-CN" sz="1200" dirty="0" smtClean="0">
                          <a:latin typeface="+mn-lt"/>
                          <a:ea typeface="+mn-ea"/>
                        </a:rPr>
                        <a:t>S5700-EI</a:t>
                      </a:r>
                      <a:endParaRPr lang="zh-CN" altLang="en-US" sz="1200" b="0" dirty="0">
                        <a:solidFill>
                          <a:schemeClr val="tx1"/>
                        </a:solidFill>
                        <a:latin typeface="+mn-lt"/>
                        <a:ea typeface="+mn-ea"/>
                      </a:endParaRPr>
                    </a:p>
                  </a:txBody>
                  <a:tcPr marL="68565" marR="68565" marT="38107" marB="38107" anchor="ctr"/>
                </a:tc>
                <a:tc>
                  <a:txBody>
                    <a:bodyPr/>
                    <a:lstStyle/>
                    <a:p>
                      <a:r>
                        <a:rPr lang="en-US" altLang="zh-CN" sz="1200" dirty="0" smtClean="0">
                          <a:latin typeface="+mn-lt"/>
                          <a:ea typeface="+mn-ea"/>
                        </a:rPr>
                        <a:t>S5700-LI</a:t>
                      </a:r>
                      <a:r>
                        <a:rPr lang="zh-CN" altLang="en-US" sz="1200" dirty="0" smtClean="0">
                          <a:latin typeface="+mn-lt"/>
                          <a:ea typeface="+mn-ea"/>
                        </a:rPr>
                        <a:t>，</a:t>
                      </a:r>
                      <a:r>
                        <a:rPr lang="en-US" altLang="zh-CN" sz="1200" dirty="0" smtClean="0">
                          <a:latin typeface="+mn-lt"/>
                          <a:ea typeface="+mn-ea"/>
                        </a:rPr>
                        <a:t>S5710-EI</a:t>
                      </a:r>
                      <a:r>
                        <a:rPr lang="zh-CN" altLang="en-US" sz="1200" dirty="0" smtClean="0">
                          <a:latin typeface="+mn-lt"/>
                          <a:ea typeface="+mn-ea"/>
                        </a:rPr>
                        <a:t>，</a:t>
                      </a:r>
                      <a:r>
                        <a:rPr lang="en-US" altLang="zh-CN" sz="1200" dirty="0" smtClean="0">
                          <a:latin typeface="+mn-lt"/>
                          <a:ea typeface="+mn-ea"/>
                        </a:rPr>
                        <a:t>S5700-HI</a:t>
                      </a:r>
                      <a:endParaRPr lang="zh-CN" altLang="en-US" sz="1200" b="0" dirty="0">
                        <a:solidFill>
                          <a:schemeClr val="tx1"/>
                        </a:solidFill>
                        <a:latin typeface="+mn-lt"/>
                        <a:ea typeface="+mn-ea"/>
                      </a:endParaRPr>
                    </a:p>
                  </a:txBody>
                  <a:tcPr marL="68565" marR="68565" marT="38107" marB="38107" anchor="ctr"/>
                </a:tc>
              </a:tr>
              <a:tr h="279450">
                <a:tc>
                  <a:txBody>
                    <a:bodyPr/>
                    <a:lstStyle/>
                    <a:p>
                      <a:r>
                        <a:rPr lang="zh-CN" altLang="en-US" sz="1200" dirty="0" smtClean="0">
                          <a:latin typeface="+mn-lt"/>
                          <a:ea typeface="+mn-ea"/>
                        </a:rPr>
                        <a:t>堆叠台数</a:t>
                      </a:r>
                      <a:endParaRPr lang="zh-CN" altLang="en-US" sz="1200" dirty="0">
                        <a:latin typeface="+mn-lt"/>
                        <a:ea typeface="+mn-ea"/>
                      </a:endParaRPr>
                    </a:p>
                  </a:txBody>
                  <a:tcPr marL="68565" marR="68565" marT="38107" marB="38107" anchor="ctr"/>
                </a:tc>
                <a:tc>
                  <a:txBody>
                    <a:bodyPr/>
                    <a:lstStyle/>
                    <a:p>
                      <a:r>
                        <a:rPr lang="en-US" altLang="zh-CN" sz="1200" dirty="0" smtClean="0">
                          <a:latin typeface="+mn-lt"/>
                          <a:ea typeface="+mn-ea"/>
                        </a:rPr>
                        <a:t>9</a:t>
                      </a:r>
                      <a:endParaRPr lang="zh-CN" altLang="en-US" sz="1200" b="0" dirty="0">
                        <a:solidFill>
                          <a:schemeClr val="tx1"/>
                        </a:solidFill>
                        <a:latin typeface="+mn-lt"/>
                        <a:ea typeface="+mn-ea"/>
                      </a:endParaRPr>
                    </a:p>
                  </a:txBody>
                  <a:tcPr marL="68565" marR="68565" marT="38107" marB="38107" anchor="ctr"/>
                </a:tc>
                <a:tc>
                  <a:txBody>
                    <a:bodyPr/>
                    <a:lstStyle/>
                    <a:p>
                      <a:r>
                        <a:rPr lang="en-US" altLang="zh-CN" sz="1200" dirty="0" smtClean="0">
                          <a:latin typeface="+mn-lt"/>
                          <a:ea typeface="+mn-ea"/>
                        </a:rPr>
                        <a:t>9</a:t>
                      </a:r>
                      <a:endParaRPr lang="zh-CN" altLang="en-US" sz="1200" b="0" dirty="0">
                        <a:solidFill>
                          <a:schemeClr val="tx1"/>
                        </a:solidFill>
                        <a:latin typeface="+mn-lt"/>
                        <a:ea typeface="+mn-ea"/>
                      </a:endParaRPr>
                    </a:p>
                  </a:txBody>
                  <a:tcPr marL="68565" marR="68565" marT="38107" marB="38107" anchor="ctr"/>
                </a:tc>
              </a:tr>
              <a:tr h="1007717">
                <a:tc>
                  <a:txBody>
                    <a:bodyPr/>
                    <a:lstStyle/>
                    <a:p>
                      <a:r>
                        <a:rPr lang="zh-CN" altLang="en-US" sz="1200" dirty="0" smtClean="0">
                          <a:latin typeface="+mn-lt"/>
                          <a:ea typeface="+mn-ea"/>
                        </a:rPr>
                        <a:t>堆叠距离</a:t>
                      </a:r>
                      <a:endParaRPr lang="zh-CN" altLang="en-US" sz="1200" dirty="0">
                        <a:latin typeface="+mn-lt"/>
                        <a:ea typeface="+mn-ea"/>
                      </a:endParaRPr>
                    </a:p>
                  </a:txBody>
                  <a:tcPr marL="68565" marR="68565" marT="38107" marB="381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1m</a:t>
                      </a:r>
                      <a:r>
                        <a:rPr lang="zh-CN" altLang="en-US" sz="1200" dirty="0" smtClean="0">
                          <a:latin typeface="+mn-lt"/>
                          <a:ea typeface="+mn-ea"/>
                        </a:rPr>
                        <a:t>，</a:t>
                      </a:r>
                      <a:r>
                        <a:rPr lang="en-US" altLang="zh-CN" sz="1200" dirty="0" smtClean="0">
                          <a:latin typeface="+mn-lt"/>
                          <a:ea typeface="+mn-ea"/>
                        </a:rPr>
                        <a:t>3m</a:t>
                      </a:r>
                      <a:endParaRPr lang="en-US" altLang="zh-CN" sz="1200" dirty="0" smtClean="0">
                        <a:latin typeface="+mn-lt"/>
                        <a:ea typeface="+mn-ea"/>
                      </a:endParaRPr>
                    </a:p>
                  </a:txBody>
                  <a:tcPr marL="68565" marR="68565" marT="38107" marB="381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5710-EI</a:t>
                      </a:r>
                      <a:r>
                        <a:rPr lang="zh-CN" altLang="en-US" sz="1200" dirty="0" smtClean="0">
                          <a:latin typeface="+mn-lt"/>
                          <a:ea typeface="+mn-ea"/>
                        </a:rPr>
                        <a:t>支持光纤长距堆叠最长</a:t>
                      </a:r>
                      <a:r>
                        <a:rPr lang="en-US" altLang="zh-CN" sz="1200" dirty="0" smtClean="0">
                          <a:latin typeface="+mn-lt"/>
                          <a:ea typeface="+mn-ea"/>
                        </a:rPr>
                        <a:t>80Km</a:t>
                      </a:r>
                      <a:endParaRPr lang="en-US" altLang="zh-CN" sz="1200" dirty="0" smtClean="0">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5700X-LI</a:t>
                      </a:r>
                      <a:r>
                        <a:rPr lang="zh-CN" altLang="en-US" sz="1200" dirty="0" smtClean="0">
                          <a:latin typeface="+mn-lt"/>
                          <a:ea typeface="+mn-ea"/>
                        </a:rPr>
                        <a:t>，</a:t>
                      </a:r>
                      <a:r>
                        <a:rPr lang="en-US" altLang="zh-CN" sz="1200" dirty="0" smtClean="0">
                          <a:latin typeface="+mn-lt"/>
                          <a:ea typeface="+mn-ea"/>
                        </a:rPr>
                        <a:t>S710-EI</a:t>
                      </a:r>
                      <a:r>
                        <a:rPr lang="zh-CN" altLang="en-US" sz="1200" dirty="0" smtClean="0">
                          <a:latin typeface="+mn-lt"/>
                          <a:ea typeface="+mn-ea"/>
                        </a:rPr>
                        <a:t>和</a:t>
                      </a:r>
                      <a:r>
                        <a:rPr lang="en-US" altLang="zh-CN" sz="1200" dirty="0" smtClean="0">
                          <a:latin typeface="+mn-lt"/>
                          <a:ea typeface="+mn-ea"/>
                        </a:rPr>
                        <a:t>S5700-HI</a:t>
                      </a:r>
                      <a:r>
                        <a:rPr lang="zh-CN" altLang="en-US" sz="1200" dirty="0" smtClean="0">
                          <a:latin typeface="+mn-lt"/>
                          <a:ea typeface="+mn-ea"/>
                        </a:rPr>
                        <a:t>在使用</a:t>
                      </a:r>
                      <a:r>
                        <a:rPr lang="en-US" altLang="zh-CN" sz="1200" dirty="0" smtClean="0">
                          <a:latin typeface="+mn-lt"/>
                          <a:ea typeface="+mn-ea"/>
                        </a:rPr>
                        <a:t>SFP+</a:t>
                      </a:r>
                      <a:r>
                        <a:rPr lang="zh-CN" altLang="en-US" sz="1200" dirty="0" smtClean="0">
                          <a:latin typeface="+mn-lt"/>
                          <a:ea typeface="+mn-ea"/>
                        </a:rPr>
                        <a:t>电缆堆叠时能支持</a:t>
                      </a:r>
                      <a:r>
                        <a:rPr lang="en-US" altLang="zh-CN" sz="1200" dirty="0" smtClean="0">
                          <a:latin typeface="+mn-lt"/>
                          <a:ea typeface="+mn-ea"/>
                        </a:rPr>
                        <a:t>1m</a:t>
                      </a:r>
                      <a:r>
                        <a:rPr lang="zh-CN" altLang="en-US" sz="1200" dirty="0" smtClean="0">
                          <a:latin typeface="+mn-lt"/>
                          <a:ea typeface="+mn-ea"/>
                        </a:rPr>
                        <a:t>，</a:t>
                      </a:r>
                      <a:r>
                        <a:rPr lang="en-US" altLang="zh-CN" sz="1200" dirty="0" smtClean="0">
                          <a:latin typeface="+mn-lt"/>
                          <a:ea typeface="+mn-ea"/>
                        </a:rPr>
                        <a:t>3m</a:t>
                      </a:r>
                      <a:r>
                        <a:rPr lang="zh-CN" altLang="en-US" sz="1200" dirty="0" smtClean="0">
                          <a:latin typeface="+mn-lt"/>
                          <a:ea typeface="+mn-ea"/>
                        </a:rPr>
                        <a:t>，</a:t>
                      </a:r>
                      <a:r>
                        <a:rPr lang="en-US" altLang="zh-CN" sz="1200" dirty="0" smtClean="0">
                          <a:latin typeface="+mn-lt"/>
                          <a:ea typeface="+mn-ea"/>
                        </a:rPr>
                        <a:t>10m</a:t>
                      </a:r>
                      <a:r>
                        <a:rPr lang="zh-CN" altLang="en-US" sz="1200" dirty="0" smtClean="0">
                          <a:latin typeface="+mn-lt"/>
                          <a:ea typeface="+mn-ea"/>
                        </a:rPr>
                        <a:t>的堆叠距离</a:t>
                      </a:r>
                      <a:endParaRPr lang="en-US" altLang="zh-CN" sz="1200" dirty="0" smtClean="0">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5700P-LI</a:t>
                      </a:r>
                      <a:r>
                        <a:rPr lang="zh-CN" altLang="en-US" sz="1200" dirty="0" smtClean="0">
                          <a:latin typeface="+mn-lt"/>
                          <a:ea typeface="+mn-ea"/>
                        </a:rPr>
                        <a:t>在使用</a:t>
                      </a:r>
                      <a:r>
                        <a:rPr lang="en-US" altLang="zh-CN" sz="1200" dirty="0" smtClean="0">
                          <a:latin typeface="+mn-lt"/>
                          <a:ea typeface="+mn-ea"/>
                        </a:rPr>
                        <a:t>SFP+</a:t>
                      </a:r>
                      <a:r>
                        <a:rPr lang="zh-CN" altLang="en-US" sz="1200" dirty="0" smtClean="0">
                          <a:latin typeface="+mn-lt"/>
                          <a:ea typeface="+mn-ea"/>
                        </a:rPr>
                        <a:t>电缆堆叠时能支持</a:t>
                      </a:r>
                      <a:r>
                        <a:rPr lang="en-US" altLang="zh-CN" sz="1200" dirty="0" smtClean="0">
                          <a:latin typeface="+mn-lt"/>
                          <a:ea typeface="+mn-ea"/>
                        </a:rPr>
                        <a:t>1m</a:t>
                      </a:r>
                      <a:r>
                        <a:rPr lang="zh-CN" altLang="en-US" sz="1200" dirty="0" smtClean="0">
                          <a:latin typeface="+mn-lt"/>
                          <a:ea typeface="+mn-ea"/>
                        </a:rPr>
                        <a:t>，</a:t>
                      </a:r>
                      <a:r>
                        <a:rPr lang="en-US" altLang="zh-CN" sz="1200" dirty="0" smtClean="0">
                          <a:latin typeface="+mn-lt"/>
                          <a:ea typeface="+mn-ea"/>
                        </a:rPr>
                        <a:t>10m</a:t>
                      </a:r>
                      <a:r>
                        <a:rPr lang="zh-CN" altLang="en-US" sz="1200" dirty="0" smtClean="0">
                          <a:latin typeface="+mn-lt"/>
                          <a:ea typeface="+mn-ea"/>
                        </a:rPr>
                        <a:t>的堆叠距离；支持</a:t>
                      </a:r>
                      <a:r>
                        <a:rPr lang="en-US" altLang="zh-CN" sz="1200" dirty="0" smtClean="0">
                          <a:latin typeface="+mn-lt"/>
                          <a:ea typeface="+mn-ea"/>
                        </a:rPr>
                        <a:t>SFP</a:t>
                      </a:r>
                      <a:r>
                        <a:rPr lang="zh-CN" altLang="en-US" sz="1200" dirty="0" smtClean="0">
                          <a:latin typeface="+mn-lt"/>
                          <a:ea typeface="+mn-ea"/>
                        </a:rPr>
                        <a:t>光模块堆叠</a:t>
                      </a:r>
                      <a:endParaRPr lang="zh-CN" altLang="en-US" sz="1200" b="0" dirty="0" smtClean="0">
                        <a:solidFill>
                          <a:schemeClr val="tx1"/>
                        </a:solidFill>
                        <a:latin typeface="+mn-lt"/>
                        <a:ea typeface="+mn-ea"/>
                      </a:endParaRPr>
                    </a:p>
                  </a:txBody>
                  <a:tcPr marL="68565" marR="68565" marT="38107" marB="38107" anchor="ctr"/>
                </a:tc>
              </a:tr>
              <a:tr h="807795">
                <a:tc>
                  <a:txBody>
                    <a:bodyPr/>
                    <a:lstStyle/>
                    <a:p>
                      <a:r>
                        <a:rPr lang="zh-CN" altLang="en-US" sz="1200" dirty="0" smtClean="0">
                          <a:latin typeface="+mn-lt"/>
                          <a:ea typeface="+mn-ea"/>
                        </a:rPr>
                        <a:t>堆叠带宽</a:t>
                      </a:r>
                      <a:endParaRPr lang="zh-CN" altLang="en-US" sz="1200" dirty="0">
                        <a:latin typeface="+mn-lt"/>
                        <a:ea typeface="+mn-ea"/>
                      </a:endParaRPr>
                    </a:p>
                  </a:txBody>
                  <a:tcPr marL="68565" marR="68565" marT="38107" marB="38107" anchor="ctr"/>
                </a:tc>
                <a:tc>
                  <a:txBody>
                    <a:bodyPr/>
                    <a:lstStyle/>
                    <a:p>
                      <a:r>
                        <a:rPr lang="zh-CN" altLang="en-US" sz="1200" dirty="0" smtClean="0">
                          <a:latin typeface="+mn-lt"/>
                          <a:ea typeface="+mn-ea"/>
                        </a:rPr>
                        <a:t>两个堆叠口，双向共</a:t>
                      </a:r>
                      <a:r>
                        <a:rPr lang="en-US" altLang="zh-CN" sz="1200" dirty="0" smtClean="0">
                          <a:latin typeface="+mn-lt"/>
                          <a:ea typeface="+mn-ea"/>
                        </a:rPr>
                        <a:t>48G</a:t>
                      </a:r>
                      <a:endParaRPr lang="zh-CN" altLang="en-US" sz="1200" b="0" dirty="0">
                        <a:solidFill>
                          <a:schemeClr val="tx1"/>
                        </a:solidFill>
                        <a:latin typeface="+mn-lt"/>
                        <a:ea typeface="+mn-ea"/>
                      </a:endParaRPr>
                    </a:p>
                  </a:txBody>
                  <a:tcPr marL="68565" marR="68565" marT="38107" marB="38107" anchor="ctr"/>
                </a:tc>
                <a:tc>
                  <a:txBody>
                    <a:bodyPr/>
                    <a:lstStyle/>
                    <a:p>
                      <a:r>
                        <a:rPr lang="en-US" altLang="zh-CN" sz="1200" dirty="0" smtClean="0">
                          <a:latin typeface="+mn-lt"/>
                          <a:ea typeface="+mn-ea"/>
                        </a:rPr>
                        <a:t>S5700-LI</a:t>
                      </a:r>
                      <a:r>
                        <a:rPr lang="zh-CN" altLang="en-US" sz="1200" dirty="0" smtClean="0">
                          <a:latin typeface="+mn-lt"/>
                          <a:ea typeface="+mn-ea"/>
                        </a:rPr>
                        <a:t>支持双向最大</a:t>
                      </a:r>
                      <a:r>
                        <a:rPr lang="en-US" altLang="zh-CN" sz="1200" dirty="0" smtClean="0">
                          <a:latin typeface="+mn-lt"/>
                          <a:ea typeface="+mn-ea"/>
                        </a:rPr>
                        <a:t>20</a:t>
                      </a:r>
                      <a:r>
                        <a:rPr lang="en-US" altLang="zh-CN" sz="1200" dirty="0" smtClean="0">
                          <a:solidFill>
                            <a:schemeClr val="tx1"/>
                          </a:solidFill>
                          <a:latin typeface="+mn-lt"/>
                          <a:ea typeface="+mn-ea"/>
                        </a:rPr>
                        <a:t>G(1m</a:t>
                      </a:r>
                      <a:r>
                        <a:rPr lang="zh-CN" altLang="en-US" sz="1200" dirty="0" smtClean="0">
                          <a:solidFill>
                            <a:schemeClr val="tx1"/>
                          </a:solidFill>
                          <a:latin typeface="+mn-lt"/>
                          <a:ea typeface="+mn-ea"/>
                        </a:rPr>
                        <a:t>线缆</a:t>
                      </a:r>
                      <a:r>
                        <a:rPr lang="en-US" altLang="zh-CN" sz="1200" dirty="0" smtClean="0">
                          <a:solidFill>
                            <a:schemeClr val="tx1"/>
                          </a:solidFill>
                          <a:latin typeface="+mn-lt"/>
                          <a:ea typeface="+mn-ea"/>
                        </a:rPr>
                        <a:t>)/40G(10m</a:t>
                      </a:r>
                      <a:r>
                        <a:rPr lang="zh-CN" altLang="en-US" sz="1200" dirty="0" smtClean="0">
                          <a:solidFill>
                            <a:schemeClr val="tx1"/>
                          </a:solidFill>
                          <a:latin typeface="+mn-lt"/>
                          <a:ea typeface="+mn-ea"/>
                        </a:rPr>
                        <a:t>线缆</a:t>
                      </a:r>
                      <a:r>
                        <a:rPr lang="en-US" altLang="zh-CN" sz="1200" dirty="0" smtClean="0">
                          <a:solidFill>
                            <a:schemeClr val="tx1"/>
                          </a:solidFill>
                          <a:latin typeface="+mn-lt"/>
                          <a:ea typeface="+mn-ea"/>
                        </a:rPr>
                        <a:t>)</a:t>
                      </a:r>
                      <a:endParaRPr lang="en-US" altLang="zh-CN" sz="1200" dirty="0" smtClean="0">
                        <a:latin typeface="+mn-lt"/>
                        <a:ea typeface="+mn-ea"/>
                      </a:endParaRPr>
                    </a:p>
                    <a:p>
                      <a:r>
                        <a:rPr lang="en-US" altLang="zh-CN" sz="1200" dirty="0" smtClean="0">
                          <a:latin typeface="+mn-lt"/>
                          <a:ea typeface="+mn-ea"/>
                        </a:rPr>
                        <a:t>S5710-EI</a:t>
                      </a:r>
                      <a:r>
                        <a:rPr lang="zh-CN" altLang="en-US" sz="1200" dirty="0" smtClean="0">
                          <a:latin typeface="+mn-lt"/>
                          <a:ea typeface="+mn-ea"/>
                        </a:rPr>
                        <a:t>支持双向最大</a:t>
                      </a:r>
                      <a:r>
                        <a:rPr lang="en-US" altLang="zh-CN" sz="1200" dirty="0" smtClean="0">
                          <a:latin typeface="+mn-lt"/>
                          <a:ea typeface="+mn-ea"/>
                        </a:rPr>
                        <a:t>160G</a:t>
                      </a:r>
                      <a:endParaRPr lang="en-US" altLang="zh-CN" sz="1200" dirty="0" smtClean="0">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S5700-HI</a:t>
                      </a:r>
                      <a:r>
                        <a:rPr lang="zh-CN" altLang="en-US" sz="1200" dirty="0" smtClean="0">
                          <a:latin typeface="+mn-lt"/>
                          <a:ea typeface="+mn-ea"/>
                        </a:rPr>
                        <a:t>支持双向最大</a:t>
                      </a:r>
                      <a:r>
                        <a:rPr lang="en-US" altLang="zh-CN" sz="1200" dirty="0" smtClean="0">
                          <a:latin typeface="+mn-lt"/>
                          <a:ea typeface="+mn-ea"/>
                        </a:rPr>
                        <a:t>80G</a:t>
                      </a:r>
                      <a:endParaRPr lang="en-US" altLang="zh-CN" sz="1200" dirty="0" smtClean="0">
                        <a:latin typeface="+mn-lt"/>
                        <a:ea typeface="+mn-ea"/>
                      </a:endParaRPr>
                    </a:p>
                  </a:txBody>
                  <a:tcPr marL="68565" marR="68565" marT="38107" marB="38107" anchor="ctr"/>
                </a:tc>
              </a:tr>
              <a:tr h="262515">
                <a:tc>
                  <a:txBody>
                    <a:bodyPr/>
                    <a:lstStyle/>
                    <a:p>
                      <a:r>
                        <a:rPr lang="zh-CN" altLang="en-US" sz="1200" dirty="0" smtClean="0">
                          <a:latin typeface="+mn-lt"/>
                          <a:ea typeface="+mn-ea"/>
                        </a:rPr>
                        <a:t>堆叠架构</a:t>
                      </a:r>
                      <a:endParaRPr lang="zh-CN" altLang="en-US" sz="1200" dirty="0">
                        <a:latin typeface="+mn-lt"/>
                        <a:ea typeface="+mn-ea"/>
                      </a:endParaRPr>
                    </a:p>
                  </a:txBody>
                  <a:tcPr marL="68565" marR="68565" marT="38107" marB="38107" anchor="ctr"/>
                </a:tc>
                <a:tc>
                  <a:txBody>
                    <a:bodyPr/>
                    <a:lstStyle/>
                    <a:p>
                      <a:r>
                        <a:rPr lang="zh-CN" altLang="en-US" sz="1200" dirty="0" smtClean="0">
                          <a:latin typeface="+mn-lt"/>
                          <a:ea typeface="+mn-ea"/>
                        </a:rPr>
                        <a:t>链形或者环形</a:t>
                      </a:r>
                      <a:endParaRPr lang="zh-CN" altLang="en-US" sz="1200" b="0" dirty="0">
                        <a:solidFill>
                          <a:schemeClr val="tx1"/>
                        </a:solidFill>
                        <a:latin typeface="+mn-lt"/>
                        <a:ea typeface="+mn-ea"/>
                      </a:endParaRPr>
                    </a:p>
                  </a:txBody>
                  <a:tcPr marL="68565" marR="68565" marT="38107" marB="381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mn-lt"/>
                          <a:ea typeface="+mn-ea"/>
                        </a:rPr>
                        <a:t>链形或者环形</a:t>
                      </a:r>
                      <a:endParaRPr lang="zh-CN" altLang="en-US" sz="1200" b="0" dirty="0" smtClean="0">
                        <a:solidFill>
                          <a:schemeClr val="tx1"/>
                        </a:solidFill>
                        <a:latin typeface="+mn-lt"/>
                        <a:ea typeface="+mn-ea"/>
                      </a:endParaRPr>
                    </a:p>
                  </a:txBody>
                  <a:tcPr marL="68565" marR="68565" marT="38107" marB="38107" anchor="ctr"/>
                </a:tc>
              </a:tr>
              <a:tr h="279450">
                <a:tc>
                  <a:txBody>
                    <a:bodyPr/>
                    <a:lstStyle/>
                    <a:p>
                      <a:r>
                        <a:rPr lang="zh-CN" altLang="en-US" sz="1200" dirty="0" smtClean="0">
                          <a:latin typeface="+mn-lt"/>
                          <a:ea typeface="+mn-ea"/>
                        </a:rPr>
                        <a:t>双主检测</a:t>
                      </a:r>
                      <a:endParaRPr lang="zh-CN" altLang="en-US" sz="1200" dirty="0">
                        <a:latin typeface="+mn-lt"/>
                        <a:ea typeface="+mn-ea"/>
                      </a:endParaRPr>
                    </a:p>
                  </a:txBody>
                  <a:tcPr marL="68565" marR="68565" marT="38107" marB="38107" anchor="ctr"/>
                </a:tc>
                <a:tc>
                  <a:txBody>
                    <a:bodyPr/>
                    <a:lstStyle/>
                    <a:p>
                      <a:r>
                        <a:rPr lang="zh-CN" altLang="en-US" sz="1200" dirty="0" smtClean="0">
                          <a:latin typeface="+mn-lt"/>
                          <a:ea typeface="+mn-ea"/>
                        </a:rPr>
                        <a:t>支持</a:t>
                      </a:r>
                      <a:endParaRPr lang="zh-CN" altLang="en-US" sz="1200" b="0" dirty="0">
                        <a:solidFill>
                          <a:schemeClr val="tx1"/>
                        </a:solidFill>
                        <a:latin typeface="+mn-lt"/>
                        <a:ea typeface="+mn-ea"/>
                      </a:endParaRPr>
                    </a:p>
                  </a:txBody>
                  <a:tcPr marL="68565" marR="68565" marT="38107" marB="381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mn-lt"/>
                          <a:ea typeface="+mn-ea"/>
                        </a:rPr>
                        <a:t>支持</a:t>
                      </a:r>
                      <a:endParaRPr lang="zh-CN" altLang="en-US" sz="1200" b="0" dirty="0" smtClean="0">
                        <a:solidFill>
                          <a:schemeClr val="tx1"/>
                        </a:solidFill>
                        <a:latin typeface="+mn-lt"/>
                        <a:ea typeface="+mn-ea"/>
                      </a:endParaRPr>
                    </a:p>
                  </a:txBody>
                  <a:tcPr marL="68565" marR="68565" marT="38107" marB="38107" anchor="ctr"/>
                </a:tc>
              </a:tr>
              <a:tr h="279450">
                <a:tc>
                  <a:txBody>
                    <a:bodyPr/>
                    <a:lstStyle/>
                    <a:p>
                      <a:r>
                        <a:rPr lang="zh-CN" altLang="en-US" sz="1200" dirty="0" smtClean="0">
                          <a:latin typeface="+mn-lt"/>
                          <a:ea typeface="+mn-ea"/>
                        </a:rPr>
                        <a:t>堆叠冗余模式</a:t>
                      </a:r>
                      <a:endParaRPr lang="zh-CN" altLang="en-US" sz="1200" dirty="0">
                        <a:latin typeface="+mn-lt"/>
                        <a:ea typeface="+mn-ea"/>
                      </a:endParaRPr>
                    </a:p>
                  </a:txBody>
                  <a:tcPr marL="68565" marR="68565" marT="38107" marB="38107" anchor="ctr"/>
                </a:tc>
                <a:tc>
                  <a:txBody>
                    <a:bodyPr/>
                    <a:lstStyle/>
                    <a:p>
                      <a:r>
                        <a:rPr lang="en-US" altLang="zh-CN" sz="1200" dirty="0" smtClean="0">
                          <a:latin typeface="+mn-lt"/>
                          <a:ea typeface="+mn-ea"/>
                        </a:rPr>
                        <a:t>1</a:t>
                      </a:r>
                      <a:r>
                        <a:rPr lang="zh-CN" altLang="en-US" sz="1200" dirty="0" smtClean="0">
                          <a:latin typeface="+mn-lt"/>
                          <a:ea typeface="+mn-ea"/>
                        </a:rPr>
                        <a:t>：</a:t>
                      </a:r>
                      <a:r>
                        <a:rPr lang="en-US" altLang="zh-CN" sz="1200" dirty="0" smtClean="0">
                          <a:latin typeface="+mn-lt"/>
                          <a:ea typeface="+mn-ea"/>
                        </a:rPr>
                        <a:t>N</a:t>
                      </a:r>
                      <a:r>
                        <a:rPr lang="zh-CN" altLang="en-US" sz="1200" dirty="0" smtClean="0">
                          <a:latin typeface="+mn-lt"/>
                          <a:ea typeface="+mn-ea"/>
                        </a:rPr>
                        <a:t>冗余</a:t>
                      </a:r>
                      <a:endParaRPr lang="zh-CN" altLang="en-US" sz="1200" b="0" dirty="0">
                        <a:solidFill>
                          <a:schemeClr val="tx1"/>
                        </a:solidFill>
                        <a:latin typeface="+mn-lt"/>
                        <a:ea typeface="+mn-ea"/>
                      </a:endParaRPr>
                    </a:p>
                  </a:txBody>
                  <a:tcPr marL="68565" marR="68565" marT="38107" marB="381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mn-lt"/>
                          <a:ea typeface="+mn-ea"/>
                        </a:rPr>
                        <a:t>1</a:t>
                      </a:r>
                      <a:r>
                        <a:rPr lang="zh-CN" altLang="en-US" sz="1200" dirty="0" smtClean="0">
                          <a:latin typeface="+mn-lt"/>
                          <a:ea typeface="+mn-ea"/>
                        </a:rPr>
                        <a:t>：</a:t>
                      </a:r>
                      <a:r>
                        <a:rPr lang="en-US" altLang="zh-CN" sz="1200" dirty="0" smtClean="0">
                          <a:latin typeface="+mn-lt"/>
                          <a:ea typeface="+mn-ea"/>
                        </a:rPr>
                        <a:t>N</a:t>
                      </a:r>
                      <a:r>
                        <a:rPr lang="zh-CN" altLang="en-US" sz="1200" dirty="0" smtClean="0">
                          <a:latin typeface="+mn-lt"/>
                          <a:ea typeface="+mn-ea"/>
                        </a:rPr>
                        <a:t>冗余</a:t>
                      </a:r>
                      <a:endParaRPr lang="zh-CN" altLang="en-US" sz="1200" b="0" dirty="0" smtClean="0">
                        <a:solidFill>
                          <a:schemeClr val="tx1"/>
                        </a:solidFill>
                        <a:latin typeface="+mn-lt"/>
                        <a:ea typeface="+mn-ea"/>
                      </a:endParaRPr>
                    </a:p>
                  </a:txBody>
                  <a:tcPr marL="68565" marR="68565" marT="38107" marB="38107" anchor="ctr"/>
                </a:tc>
              </a:tr>
              <a:tr h="262515">
                <a:tc>
                  <a:txBody>
                    <a:bodyPr/>
                    <a:lstStyle/>
                    <a:p>
                      <a:r>
                        <a:rPr lang="zh-CN" altLang="en-US" sz="1200" dirty="0" smtClean="0">
                          <a:latin typeface="+mn-lt"/>
                          <a:ea typeface="+mn-ea"/>
                        </a:rPr>
                        <a:t>管理</a:t>
                      </a:r>
                      <a:endParaRPr lang="zh-CN" altLang="en-US" sz="1200" dirty="0">
                        <a:latin typeface="+mn-lt"/>
                        <a:ea typeface="+mn-ea"/>
                      </a:endParaRPr>
                    </a:p>
                  </a:txBody>
                  <a:tcPr marL="68565" marR="68565" marT="38107" marB="38107" anchor="ctr"/>
                </a:tc>
                <a:tc gridSpan="2">
                  <a:txBody>
                    <a:bodyPr/>
                    <a:lstStyle/>
                    <a:p>
                      <a:r>
                        <a:rPr lang="zh-CN" altLang="en-US" sz="1200" dirty="0" smtClean="0">
                          <a:latin typeface="+mn-lt"/>
                          <a:ea typeface="+mn-ea"/>
                        </a:rPr>
                        <a:t>统一的</a:t>
                      </a:r>
                      <a:r>
                        <a:rPr lang="en-US" altLang="zh-CN" sz="1200" dirty="0" smtClean="0">
                          <a:latin typeface="+mn-lt"/>
                          <a:ea typeface="+mn-ea"/>
                        </a:rPr>
                        <a:t>IP</a:t>
                      </a:r>
                      <a:r>
                        <a:rPr lang="zh-CN" altLang="en-US" sz="1200" dirty="0" smtClean="0">
                          <a:latin typeface="+mn-lt"/>
                          <a:ea typeface="+mn-ea"/>
                        </a:rPr>
                        <a:t>地址，</a:t>
                      </a:r>
                      <a:r>
                        <a:rPr lang="en-US" altLang="zh-CN" sz="1200" dirty="0" smtClean="0">
                          <a:latin typeface="+mn-lt"/>
                          <a:ea typeface="+mn-ea"/>
                        </a:rPr>
                        <a:t>SNMP</a:t>
                      </a:r>
                      <a:r>
                        <a:rPr lang="zh-CN" altLang="en-US" sz="1200" dirty="0" smtClean="0">
                          <a:latin typeface="+mn-lt"/>
                          <a:ea typeface="+mn-ea"/>
                        </a:rPr>
                        <a:t>和系统日志管理</a:t>
                      </a:r>
                      <a:endParaRPr lang="zh-CN" altLang="en-US" sz="1200" b="0" dirty="0">
                        <a:solidFill>
                          <a:schemeClr val="tx1"/>
                        </a:solidFill>
                        <a:latin typeface="+mn-lt"/>
                        <a:ea typeface="+mn-ea"/>
                      </a:endParaRPr>
                    </a:p>
                  </a:txBody>
                  <a:tcPr marL="68565" marR="68565" marT="38107" marB="38107" anchor="ctr"/>
                </a:tc>
                <a:tc hMerge="1">
                  <a:tcPr/>
                </a:tc>
              </a:tr>
              <a:tr h="262515">
                <a:tc>
                  <a:txBody>
                    <a:bodyPr/>
                    <a:lstStyle/>
                    <a:p>
                      <a:r>
                        <a:rPr lang="zh-CN" altLang="en-US" sz="1200" dirty="0" smtClean="0">
                          <a:latin typeface="+mn-lt"/>
                          <a:ea typeface="+mn-ea"/>
                        </a:rPr>
                        <a:t>配置</a:t>
                      </a:r>
                      <a:endParaRPr lang="zh-CN" altLang="en-US" sz="1200" dirty="0">
                        <a:latin typeface="+mn-lt"/>
                        <a:ea typeface="+mn-ea"/>
                      </a:endParaRPr>
                    </a:p>
                  </a:txBody>
                  <a:tcPr marL="68565" marR="68565" marT="38107" marB="38107" anchor="ctr"/>
                </a:tc>
                <a:tc gridSpan="2">
                  <a:txBody>
                    <a:bodyPr/>
                    <a:lstStyle/>
                    <a:p>
                      <a:r>
                        <a:rPr lang="zh-CN" altLang="en-US" sz="1200" dirty="0" smtClean="0">
                          <a:latin typeface="+mn-lt"/>
                          <a:ea typeface="+mn-ea"/>
                        </a:rPr>
                        <a:t>逻辑成一台设备统一配置（统一的</a:t>
                      </a:r>
                      <a:r>
                        <a:rPr lang="en-US" altLang="zh-CN" sz="1200" dirty="0" smtClean="0">
                          <a:latin typeface="+mn-lt"/>
                          <a:ea typeface="+mn-ea"/>
                        </a:rPr>
                        <a:t>CLI</a:t>
                      </a:r>
                      <a:r>
                        <a:rPr lang="zh-CN" altLang="en-US" sz="1200" dirty="0" smtClean="0">
                          <a:latin typeface="+mn-lt"/>
                          <a:ea typeface="+mn-ea"/>
                        </a:rPr>
                        <a:t>）</a:t>
                      </a:r>
                      <a:endParaRPr lang="zh-CN" altLang="en-US" sz="1200" b="0" dirty="0">
                        <a:solidFill>
                          <a:schemeClr val="tx1"/>
                        </a:solidFill>
                        <a:latin typeface="+mn-lt"/>
                        <a:ea typeface="+mn-ea"/>
                      </a:endParaRPr>
                    </a:p>
                  </a:txBody>
                  <a:tcPr marL="68565" marR="68565" marT="38107" marB="38107" anchor="ctr"/>
                </a:tc>
                <a:tc hMerge="1">
                  <a:tcPr/>
                </a:tc>
              </a:tr>
              <a:tr h="27945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mn-lt"/>
                          <a:ea typeface="+mn-ea"/>
                        </a:rPr>
                        <a:t>堆叠后</a:t>
                      </a:r>
                      <a:endParaRPr lang="zh-CN" altLang="en-US" sz="1200" dirty="0" smtClean="0">
                        <a:latin typeface="+mn-lt"/>
                        <a:ea typeface="+mn-ea"/>
                      </a:endParaRPr>
                    </a:p>
                  </a:txBody>
                  <a:tcPr marL="68565" marR="68565" marT="38107" marB="38107" anchor="ctr"/>
                </a:tc>
                <a:tc gridSpan="2">
                  <a:txBody>
                    <a:bodyPr/>
                    <a:lstStyle/>
                    <a:p>
                      <a:r>
                        <a:rPr lang="zh-CN" altLang="en-US" sz="1200" dirty="0" smtClean="0">
                          <a:latin typeface="+mn-lt"/>
                          <a:ea typeface="+mn-ea"/>
                        </a:rPr>
                        <a:t>统一的路由表和</a:t>
                      </a:r>
                      <a:r>
                        <a:rPr lang="en-US" altLang="zh-CN" sz="1200" dirty="0" smtClean="0">
                          <a:latin typeface="+mn-lt"/>
                          <a:ea typeface="+mn-ea"/>
                        </a:rPr>
                        <a:t>MAC</a:t>
                      </a:r>
                      <a:r>
                        <a:rPr lang="zh-CN" altLang="en-US" sz="1200" dirty="0" smtClean="0">
                          <a:latin typeface="+mn-lt"/>
                          <a:ea typeface="+mn-ea"/>
                        </a:rPr>
                        <a:t>地址</a:t>
                      </a:r>
                      <a:endParaRPr lang="zh-CN" altLang="en-US" sz="1200" b="0" dirty="0">
                        <a:solidFill>
                          <a:schemeClr val="tx1"/>
                        </a:solidFill>
                        <a:latin typeface="+mn-lt"/>
                        <a:ea typeface="+mn-ea"/>
                      </a:endParaRPr>
                    </a:p>
                  </a:txBody>
                  <a:tcPr marL="68565" marR="68565" marT="38107" marB="38107" anchor="ctr"/>
                </a:tc>
                <a:tc hMerge="1">
                  <a:tcPr/>
                </a:tc>
              </a:tr>
            </a:tbl>
          </a:graphicData>
        </a:graphic>
      </p:graphicFrame>
      <p:sp>
        <p:nvSpPr>
          <p:cNvPr id="60473" name="TextBox 14"/>
          <p:cNvSpPr txBox="1">
            <a:spLocks noChangeArrowheads="1"/>
          </p:cNvSpPr>
          <p:nvPr/>
        </p:nvSpPr>
        <p:spPr bwMode="auto">
          <a:xfrm>
            <a:off x="687388" y="5951538"/>
            <a:ext cx="8178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en-US" sz="1200" dirty="0" smtClean="0">
                <a:solidFill>
                  <a:srgbClr val="FF0000"/>
                </a:solidFill>
                <a:latin typeface="+mn-lt"/>
                <a:ea typeface="+mn-ea"/>
              </a:rPr>
              <a:t>注意：业务口和堆叠卡不能混合堆叠，不同的系列之间不能相互堆叠</a:t>
            </a:r>
            <a:r>
              <a:rPr lang="en-US" altLang="zh-CN" sz="1200" dirty="0" smtClean="0">
                <a:solidFill>
                  <a:srgbClr val="FF0000"/>
                </a:solidFill>
                <a:latin typeface="+mn-lt"/>
                <a:ea typeface="+mn-ea"/>
              </a:rPr>
              <a:t>(</a:t>
            </a:r>
            <a:r>
              <a:rPr lang="zh-CN" altLang="en-US" sz="1200" dirty="0" smtClean="0">
                <a:solidFill>
                  <a:srgbClr val="FF0000"/>
                </a:solidFill>
                <a:latin typeface="+mn-lt"/>
                <a:ea typeface="+mn-ea"/>
              </a:rPr>
              <a:t>如</a:t>
            </a:r>
            <a:r>
              <a:rPr lang="en-US" altLang="zh-CN" sz="1200" dirty="0" smtClean="0">
                <a:solidFill>
                  <a:srgbClr val="FF0000"/>
                </a:solidFill>
                <a:latin typeface="+mn-lt"/>
                <a:ea typeface="+mn-ea"/>
              </a:rPr>
              <a:t>SI</a:t>
            </a:r>
            <a:r>
              <a:rPr lang="zh-CN" altLang="en-US" sz="1200" dirty="0" smtClean="0">
                <a:solidFill>
                  <a:srgbClr val="FF0000"/>
                </a:solidFill>
                <a:latin typeface="+mn-lt"/>
                <a:ea typeface="+mn-ea"/>
              </a:rPr>
              <a:t>与</a:t>
            </a:r>
            <a:r>
              <a:rPr lang="en-US" altLang="zh-CN" sz="1200" dirty="0" smtClean="0">
                <a:solidFill>
                  <a:srgbClr val="FF0000"/>
                </a:solidFill>
                <a:latin typeface="+mn-lt"/>
                <a:ea typeface="+mn-ea"/>
              </a:rPr>
              <a:t>EI</a:t>
            </a:r>
            <a:r>
              <a:rPr lang="zh-CN" altLang="en-US" sz="1200" dirty="0" smtClean="0">
                <a:solidFill>
                  <a:srgbClr val="FF0000"/>
                </a:solidFill>
                <a:latin typeface="+mn-lt"/>
                <a:ea typeface="+mn-ea"/>
              </a:rPr>
              <a:t>系列不能混堆</a:t>
            </a:r>
            <a:r>
              <a:rPr lang="en-US" altLang="zh-CN" sz="1200" dirty="0" smtClean="0">
                <a:solidFill>
                  <a:srgbClr val="FF0000"/>
                </a:solidFill>
                <a:latin typeface="+mn-lt"/>
                <a:ea typeface="+mn-ea"/>
              </a:rPr>
              <a:t>)</a:t>
            </a:r>
            <a:endParaRPr lang="zh-CN" altLang="en-US" sz="1200" dirty="0" smtClean="0">
              <a:solidFill>
                <a:srgbClr val="FF0000"/>
              </a:solidFill>
              <a:latin typeface="+mn-lt"/>
              <a:ea typeface="+mn-ea"/>
            </a:endParaRPr>
          </a:p>
        </p:txBody>
      </p:sp>
      <p:pic>
        <p:nvPicPr>
          <p:cNvPr id="103425" name="Picture 1"/>
          <p:cNvPicPr>
            <a:picLocks noChangeAspect="1" noChangeArrowheads="1"/>
          </p:cNvPicPr>
          <p:nvPr/>
        </p:nvPicPr>
        <p:blipFill>
          <a:blip r:embed="rId5" cstate="print">
            <a:lum bright="-6000"/>
          </a:blip>
          <a:srcRect/>
          <a:stretch>
            <a:fillRect/>
          </a:stretch>
        </p:blipFill>
        <p:spPr bwMode="auto">
          <a:xfrm>
            <a:off x="825500" y="4489450"/>
            <a:ext cx="809625" cy="649288"/>
          </a:xfrm>
          <a:prstGeom prst="rect">
            <a:avLst/>
          </a:prstGeom>
          <a:solidFill>
            <a:schemeClr val="tx1">
              <a:lumMod val="65000"/>
              <a:lumOff val="35000"/>
            </a:schemeClr>
          </a:solidFill>
          <a:ln w="9525">
            <a:noFill/>
            <a:miter lim="800000"/>
            <a:headEnd/>
            <a:tailEnd/>
          </a:ln>
        </p:spPr>
      </p:pic>
      <p:sp>
        <p:nvSpPr>
          <p:cNvPr id="15" name="标题 29"/>
          <p:cNvSpPr txBox="1"/>
          <p:nvPr/>
        </p:nvSpPr>
        <p:spPr bwMode="auto">
          <a:xfrm>
            <a:off x="250825" y="358775"/>
            <a:ext cx="49688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a:defRPr/>
            </a:pPr>
            <a:endParaRPr lang="zh-CN" altLang="en-US" dirty="0">
              <a:latin typeface="+mj-ea"/>
            </a:endParaRPr>
          </a:p>
        </p:txBody>
      </p:sp>
      <p:sp>
        <p:nvSpPr>
          <p:cNvPr id="4" name="Title 3"/>
          <p:cNvSpPr>
            <a:spLocks noGrp="1"/>
          </p:cNvSpPr>
          <p:nvPr>
            <p:ph type="title"/>
          </p:nvPr>
        </p:nvSpPr>
        <p:spPr/>
        <p:txBody>
          <a:bodyPr/>
          <a:lstStyle/>
          <a:p>
            <a:r>
              <a:rPr lang="en-US" altLang="zh-CN" smtClean="0"/>
              <a:t>S5700 </a:t>
            </a:r>
            <a:r>
              <a:rPr lang="zh-CN" altLang="en-US" smtClean="0"/>
              <a:t>系列堆叠说明</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4"/>
          <p:cNvSpPr>
            <a:spLocks noChangeArrowheads="1"/>
          </p:cNvSpPr>
          <p:nvPr/>
        </p:nvSpPr>
        <p:spPr bwMode="gray">
          <a:xfrm>
            <a:off x="3851275" y="3736975"/>
            <a:ext cx="2232000" cy="1565275"/>
          </a:xfrm>
          <a:prstGeom prst="rect">
            <a:avLst/>
          </a:prstGeom>
          <a:gradFill rotWithShape="1">
            <a:gsLst>
              <a:gs pos="0">
                <a:srgbClr val="FFFFFF"/>
              </a:gs>
              <a:gs pos="100000">
                <a:srgbClr val="EAEAEA"/>
              </a:gs>
            </a:gsLst>
            <a:lin ang="5400000" scaled="1"/>
          </a:gradFill>
          <a:ln w="12700">
            <a:solidFill>
              <a:srgbClr val="DDDDDD"/>
            </a:solidFill>
            <a:miter lim="800000"/>
          </a:ln>
          <a:effectLst>
            <a:outerShdw dist="53882" dir="2700000" algn="ctr" rotWithShape="0">
              <a:srgbClr val="808080">
                <a:alpha val="50000"/>
              </a:srgbClr>
            </a:outerShdw>
          </a:effectLst>
        </p:spPr>
        <p:txBody>
          <a:bodyPr lIns="180000" tIns="216000" rIns="144000" bIns="72000"/>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buClr>
                <a:srgbClr val="292929"/>
              </a:buClr>
              <a:buSzPts val="1600"/>
              <a:buFont typeface="Wingdings" panose="05000000000000000000" pitchFamily="2" charset="2"/>
              <a:buChar char="§"/>
              <a:defRPr/>
            </a:pPr>
            <a:endParaRPr lang="en-US" sz="1200" smtClean="0">
              <a:latin typeface="+mn-lt"/>
              <a:ea typeface="+mn-ea"/>
              <a:cs typeface="Arial" panose="020B0604020202020204" pitchFamily="34" charset="0"/>
            </a:endParaRPr>
          </a:p>
        </p:txBody>
      </p:sp>
      <p:sp>
        <p:nvSpPr>
          <p:cNvPr id="62467" name="Rectangle 14"/>
          <p:cNvSpPr>
            <a:spLocks noChangeArrowheads="1"/>
          </p:cNvSpPr>
          <p:nvPr/>
        </p:nvSpPr>
        <p:spPr bwMode="gray">
          <a:xfrm>
            <a:off x="6242050" y="3730625"/>
            <a:ext cx="2543175" cy="1571625"/>
          </a:xfrm>
          <a:prstGeom prst="rect">
            <a:avLst/>
          </a:prstGeom>
          <a:solidFill>
            <a:schemeClr val="bg1"/>
          </a:solidFill>
          <a:ln w="12700">
            <a:solidFill>
              <a:srgbClr val="DDDDDD"/>
            </a:solidFill>
            <a:miter lim="800000"/>
          </a:ln>
        </p:spPr>
        <p:txBody>
          <a:bodyPr lIns="108000" tIns="108000" rIns="144000" bIns="72000" anchor="ctr"/>
          <a:lstStyle>
            <a:lvl1pPr marL="262255" indent="-262255">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buClr>
                <a:schemeClr val="bg2"/>
              </a:buClr>
              <a:buSzPct val="80000"/>
              <a:defRPr/>
            </a:pPr>
            <a:endParaRPr lang="en-US" altLang="zh-CN" sz="1200" smtClean="0">
              <a:latin typeface="+mn-lt"/>
              <a:ea typeface="+mn-ea"/>
              <a:cs typeface="Arial" panose="020B0604020202020204" pitchFamily="34" charset="0"/>
            </a:endParaRPr>
          </a:p>
        </p:txBody>
      </p:sp>
      <p:pic>
        <p:nvPicPr>
          <p:cNvPr id="60420" name="图片 4" descr="S6700-24-EI_07-全背.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2950" y="2492375"/>
            <a:ext cx="2820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7"/>
          <p:cNvSpPr txBox="1">
            <a:spLocks noChangeArrowheads="1"/>
          </p:cNvSpPr>
          <p:nvPr/>
        </p:nvSpPr>
        <p:spPr bwMode="auto">
          <a:xfrm>
            <a:off x="684213" y="1304925"/>
            <a:ext cx="1042259"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b="1" dirty="0" smtClean="0">
                <a:solidFill>
                  <a:schemeClr val="tx2"/>
                </a:solidFill>
                <a:latin typeface="+mn-lt"/>
                <a:ea typeface="+mn-ea"/>
                <a:cs typeface="Arial" panose="020B0604020202020204" pitchFamily="34" charset="0"/>
              </a:rPr>
              <a:t>S6700-24-EI</a:t>
            </a:r>
            <a:endParaRPr lang="zh-CN" altLang="en-US" sz="1200" b="1" dirty="0" smtClean="0">
              <a:solidFill>
                <a:schemeClr val="tx2"/>
              </a:solidFill>
              <a:latin typeface="+mn-lt"/>
              <a:ea typeface="+mn-ea"/>
              <a:cs typeface="Arial" panose="020B0604020202020204" pitchFamily="34" charset="0"/>
            </a:endParaRPr>
          </a:p>
        </p:txBody>
      </p:sp>
      <p:sp>
        <p:nvSpPr>
          <p:cNvPr id="62470" name="TextBox 8"/>
          <p:cNvSpPr txBox="1">
            <a:spLocks noChangeArrowheads="1"/>
          </p:cNvSpPr>
          <p:nvPr/>
        </p:nvSpPr>
        <p:spPr bwMode="auto">
          <a:xfrm>
            <a:off x="652463" y="1865313"/>
            <a:ext cx="1042259"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b="1" dirty="0" smtClean="0">
                <a:solidFill>
                  <a:schemeClr val="tx2"/>
                </a:solidFill>
                <a:latin typeface="+mn-lt"/>
                <a:ea typeface="+mn-ea"/>
                <a:cs typeface="Arial" panose="020B0604020202020204" pitchFamily="34" charset="0"/>
              </a:rPr>
              <a:t>S6700-48-EI</a:t>
            </a:r>
            <a:endParaRPr lang="zh-CN" altLang="en-US" sz="1200" b="1" dirty="0" smtClean="0">
              <a:solidFill>
                <a:schemeClr val="tx2"/>
              </a:solidFill>
              <a:latin typeface="+mn-lt"/>
              <a:ea typeface="+mn-ea"/>
              <a:cs typeface="Arial" panose="020B0604020202020204" pitchFamily="34" charset="0"/>
            </a:endParaRPr>
          </a:p>
        </p:txBody>
      </p:sp>
      <p:graphicFrame>
        <p:nvGraphicFramePr>
          <p:cNvPr id="12" name="表格 11"/>
          <p:cNvGraphicFramePr>
            <a:graphicFrameLocks noGrp="1"/>
          </p:cNvGraphicFramePr>
          <p:nvPr/>
        </p:nvGraphicFramePr>
        <p:xfrm>
          <a:off x="763588" y="3713163"/>
          <a:ext cx="2881312" cy="1616076"/>
        </p:xfrm>
        <a:graphic>
          <a:graphicData uri="http://schemas.openxmlformats.org/drawingml/2006/table">
            <a:tbl>
              <a:tblPr firstRow="1" bandRow="1">
                <a:tableStyleId>{073A0DAA-6AF3-43AB-8588-CEC1D06C72B9}</a:tableStyleId>
              </a:tblPr>
              <a:tblGrid>
                <a:gridCol w="1288132"/>
                <a:gridCol w="1593180"/>
              </a:tblGrid>
              <a:tr h="304920">
                <a:tc>
                  <a:txBody>
                    <a:bodyPr/>
                    <a:lstStyle/>
                    <a:p>
                      <a:pPr algn="l"/>
                      <a:r>
                        <a:rPr lang="zh-CN" altLang="en-US" sz="1300" dirty="0" smtClean="0">
                          <a:solidFill>
                            <a:schemeClr val="bg1"/>
                          </a:solidFill>
                          <a:latin typeface="+mn-lt"/>
                          <a:ea typeface="+mn-ea"/>
                          <a:cs typeface="Arial" panose="020B0604020202020204" pitchFamily="34" charset="0"/>
                        </a:rPr>
                        <a:t>功能</a:t>
                      </a:r>
                      <a:endParaRPr lang="zh-CN" altLang="en-US" sz="1300" dirty="0">
                        <a:solidFill>
                          <a:schemeClr val="bg1"/>
                        </a:solidFill>
                        <a:latin typeface="+mn-lt"/>
                        <a:ea typeface="+mn-ea"/>
                        <a:cs typeface="Arial" panose="020B0604020202020204" pitchFamily="34" charset="0"/>
                      </a:endParaRPr>
                    </a:p>
                  </a:txBody>
                  <a:tcPr marL="91469" marR="91469" marT="50820" marB="50820">
                    <a:solidFill>
                      <a:schemeClr val="tx2"/>
                    </a:solidFill>
                  </a:tcPr>
                </a:tc>
                <a:tc>
                  <a:txBody>
                    <a:bodyPr/>
                    <a:lstStyle/>
                    <a:p>
                      <a:pPr algn="l"/>
                      <a:r>
                        <a:rPr lang="zh-CN" altLang="en-US" sz="1300" dirty="0" smtClean="0">
                          <a:solidFill>
                            <a:schemeClr val="bg1"/>
                          </a:solidFill>
                          <a:latin typeface="+mn-lt"/>
                          <a:ea typeface="+mn-ea"/>
                          <a:cs typeface="Arial" panose="020B0604020202020204" pitchFamily="34" charset="0"/>
                        </a:rPr>
                        <a:t>规格</a:t>
                      </a:r>
                      <a:endParaRPr lang="zh-CN" altLang="en-US" sz="1300" dirty="0">
                        <a:solidFill>
                          <a:schemeClr val="bg1"/>
                        </a:solidFill>
                        <a:latin typeface="+mn-lt"/>
                        <a:ea typeface="+mn-ea"/>
                        <a:cs typeface="Arial" panose="020B0604020202020204" pitchFamily="34" charset="0"/>
                      </a:endParaRPr>
                    </a:p>
                  </a:txBody>
                  <a:tcPr marL="91469" marR="91469" marT="50820" marB="50820">
                    <a:solidFill>
                      <a:schemeClr val="tx2"/>
                    </a:solidFill>
                  </a:tcPr>
                </a:tc>
              </a:tr>
              <a:tr h="498036">
                <a:tc>
                  <a:txBody>
                    <a:bodyPr/>
                    <a:lstStyle/>
                    <a:p>
                      <a:pPr algn="l"/>
                      <a:r>
                        <a:rPr lang="en-US" altLang="zh-CN" sz="1300" dirty="0" smtClean="0">
                          <a:latin typeface="+mn-lt"/>
                          <a:ea typeface="+mn-ea"/>
                        </a:rPr>
                        <a:t>10G</a:t>
                      </a:r>
                      <a:r>
                        <a:rPr lang="zh-CN" altLang="en-US" sz="1300" dirty="0" smtClean="0">
                          <a:latin typeface="+mn-lt"/>
                          <a:ea typeface="+mn-ea"/>
                        </a:rPr>
                        <a:t>端口数量</a:t>
                      </a:r>
                      <a:endParaRPr lang="zh-CN" altLang="en-US" sz="1300" dirty="0">
                        <a:solidFill>
                          <a:schemeClr val="tx1"/>
                        </a:solidFill>
                        <a:latin typeface="+mn-lt"/>
                        <a:ea typeface="+mn-ea"/>
                        <a:cs typeface="Arial" panose="020B0604020202020204" pitchFamily="34" charset="0"/>
                      </a:endParaRPr>
                    </a:p>
                  </a:txBody>
                  <a:tcPr marL="91469" marR="91469" marT="50820" marB="50820"/>
                </a:tc>
                <a:tc>
                  <a:txBody>
                    <a:bodyPr/>
                    <a:lstStyle/>
                    <a:p>
                      <a:pPr algn="l"/>
                      <a:r>
                        <a:rPr lang="zh-CN" altLang="en-US" sz="1300" dirty="0" smtClean="0">
                          <a:latin typeface="+mn-lt"/>
                          <a:ea typeface="+mn-ea"/>
                        </a:rPr>
                        <a:t>最大</a:t>
                      </a:r>
                      <a:r>
                        <a:rPr lang="en-US" altLang="zh-CN" sz="1300" dirty="0" smtClean="0">
                          <a:latin typeface="+mn-lt"/>
                          <a:ea typeface="+mn-ea"/>
                        </a:rPr>
                        <a:t>48</a:t>
                      </a:r>
                      <a:r>
                        <a:rPr lang="zh-CN" altLang="en-US" sz="1300" dirty="0" smtClean="0">
                          <a:latin typeface="+mn-lt"/>
                          <a:ea typeface="+mn-ea"/>
                        </a:rPr>
                        <a:t>个</a:t>
                      </a:r>
                      <a:r>
                        <a:rPr lang="en-US" altLang="zh-CN" sz="1300" dirty="0" smtClean="0">
                          <a:latin typeface="+mn-lt"/>
                          <a:ea typeface="+mn-ea"/>
                        </a:rPr>
                        <a:t>/1U</a:t>
                      </a:r>
                      <a:endParaRPr lang="zh-CN" altLang="en-US" sz="1300" dirty="0">
                        <a:solidFill>
                          <a:schemeClr val="tx1"/>
                        </a:solidFill>
                        <a:latin typeface="+mn-lt"/>
                        <a:ea typeface="+mn-ea"/>
                        <a:cs typeface="Arial" panose="020B0604020202020204" pitchFamily="34" charset="0"/>
                      </a:endParaRPr>
                    </a:p>
                  </a:txBody>
                  <a:tcPr marL="91469" marR="91469" marT="50820" marB="50820"/>
                </a:tc>
              </a:tr>
              <a:tr h="508200">
                <a:tc>
                  <a:txBody>
                    <a:bodyPr/>
                    <a:lstStyle/>
                    <a:p>
                      <a:pPr algn="l"/>
                      <a:r>
                        <a:rPr lang="en-US" altLang="zh-CN" sz="1300" baseline="0" dirty="0" smtClean="0">
                          <a:latin typeface="+mn-lt"/>
                          <a:ea typeface="+mn-ea"/>
                        </a:rPr>
                        <a:t>Mac &amp; buffer </a:t>
                      </a:r>
                      <a:endParaRPr lang="zh-CN" altLang="en-US" sz="1300" dirty="0">
                        <a:solidFill>
                          <a:schemeClr val="tx1"/>
                        </a:solidFill>
                        <a:latin typeface="+mn-lt"/>
                        <a:ea typeface="+mn-ea"/>
                        <a:cs typeface="Arial" panose="020B0604020202020204" pitchFamily="34" charset="0"/>
                      </a:endParaRPr>
                    </a:p>
                  </a:txBody>
                  <a:tcPr marL="91469" marR="91469" marT="50820" marB="50820"/>
                </a:tc>
                <a:tc>
                  <a:txBody>
                    <a:bodyPr/>
                    <a:lstStyle/>
                    <a:p>
                      <a:pPr algn="l"/>
                      <a:r>
                        <a:rPr lang="en-US" altLang="zh-CN" sz="1300" dirty="0" smtClean="0">
                          <a:latin typeface="+mn-lt"/>
                          <a:ea typeface="+mn-ea"/>
                        </a:rPr>
                        <a:t>MAC:128K </a:t>
                      </a:r>
                      <a:endParaRPr lang="en-US" altLang="zh-CN" sz="1300" dirty="0" smtClean="0">
                        <a:latin typeface="+mn-lt"/>
                        <a:ea typeface="+mn-ea"/>
                      </a:endParaRPr>
                    </a:p>
                    <a:p>
                      <a:pPr algn="l"/>
                      <a:r>
                        <a:rPr lang="en-US" altLang="zh-CN" sz="1300" dirty="0" smtClean="0">
                          <a:latin typeface="+mn-lt"/>
                          <a:ea typeface="+mn-ea"/>
                        </a:rPr>
                        <a:t>Buffer:9M</a:t>
                      </a:r>
                      <a:endParaRPr lang="zh-CN" altLang="en-US" sz="1300" dirty="0">
                        <a:solidFill>
                          <a:schemeClr val="tx1"/>
                        </a:solidFill>
                        <a:latin typeface="+mn-lt"/>
                        <a:ea typeface="+mn-ea"/>
                        <a:cs typeface="Arial" panose="020B0604020202020204" pitchFamily="34" charset="0"/>
                      </a:endParaRPr>
                    </a:p>
                  </a:txBody>
                  <a:tcPr marL="91469" marR="91469" marT="50820" marB="50820"/>
                </a:tc>
              </a:tr>
              <a:tr h="304920">
                <a:tc>
                  <a:txBody>
                    <a:bodyPr/>
                    <a:lstStyle/>
                    <a:p>
                      <a:pPr algn="l"/>
                      <a:r>
                        <a:rPr lang="en-US" altLang="zh-CN" sz="1300" dirty="0" smtClean="0">
                          <a:latin typeface="+mn-lt"/>
                          <a:ea typeface="+mn-ea"/>
                        </a:rPr>
                        <a:t>Stacking</a:t>
                      </a:r>
                      <a:endParaRPr lang="zh-CN" altLang="en-US" sz="1300" dirty="0">
                        <a:solidFill>
                          <a:schemeClr val="tx1"/>
                        </a:solidFill>
                        <a:latin typeface="+mn-lt"/>
                        <a:ea typeface="+mn-ea"/>
                        <a:cs typeface="Arial" panose="020B0604020202020204" pitchFamily="34" charset="0"/>
                      </a:endParaRPr>
                    </a:p>
                  </a:txBody>
                  <a:tcPr marL="91469" marR="91469" marT="50820" marB="50820"/>
                </a:tc>
                <a:tc>
                  <a:txBody>
                    <a:bodyPr/>
                    <a:lstStyle/>
                    <a:p>
                      <a:pPr algn="l"/>
                      <a:r>
                        <a:rPr lang="zh-CN" altLang="en-US" sz="1300" dirty="0" smtClean="0">
                          <a:solidFill>
                            <a:schemeClr val="tx1"/>
                          </a:solidFill>
                          <a:latin typeface="+mn-lt"/>
                          <a:ea typeface="+mn-ea"/>
                          <a:cs typeface="Arial" panose="020B0604020202020204" pitchFamily="34" charset="0"/>
                        </a:rPr>
                        <a:t>业务口堆叠</a:t>
                      </a:r>
                      <a:endParaRPr lang="zh-CN" altLang="en-US" sz="1300" dirty="0">
                        <a:solidFill>
                          <a:schemeClr val="tx1"/>
                        </a:solidFill>
                        <a:latin typeface="+mn-lt"/>
                        <a:ea typeface="+mn-ea"/>
                        <a:cs typeface="Arial" panose="020B0604020202020204" pitchFamily="34" charset="0"/>
                      </a:endParaRPr>
                    </a:p>
                  </a:txBody>
                  <a:tcPr marL="91469" marR="91469" marT="50820" marB="50820"/>
                </a:tc>
              </a:tr>
            </a:tbl>
          </a:graphicData>
        </a:graphic>
      </p:graphicFrame>
      <p:sp>
        <p:nvSpPr>
          <p:cNvPr id="62488" name="TextBox 14"/>
          <p:cNvSpPr txBox="1">
            <a:spLocks noChangeArrowheads="1"/>
          </p:cNvSpPr>
          <p:nvPr/>
        </p:nvSpPr>
        <p:spPr bwMode="auto">
          <a:xfrm>
            <a:off x="647700" y="2813050"/>
            <a:ext cx="313213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en-US" sz="1200" b="1" dirty="0" smtClean="0">
                <a:solidFill>
                  <a:schemeClr val="tx2"/>
                </a:solidFill>
                <a:latin typeface="+mn-lt"/>
                <a:ea typeface="+mn-ea"/>
                <a:cs typeface="Arial" panose="020B0604020202020204" pitchFamily="34" charset="0"/>
              </a:rPr>
              <a:t>后视图：</a:t>
            </a:r>
            <a:endParaRPr lang="en-US" altLang="zh-CN" sz="1200" b="1" dirty="0" smtClean="0">
              <a:solidFill>
                <a:schemeClr val="tx2"/>
              </a:solidFill>
              <a:latin typeface="+mn-lt"/>
              <a:ea typeface="+mn-ea"/>
              <a:cs typeface="Arial" panose="020B0604020202020204" pitchFamily="34" charset="0"/>
            </a:endParaRPr>
          </a:p>
          <a:p>
            <a:pPr eaLnBrk="1" fontAlgn="t" hangingPunct="1">
              <a:defRPr/>
            </a:pPr>
            <a:r>
              <a:rPr lang="zh-CN" altLang="en-US" sz="1200" b="1" dirty="0" smtClean="0">
                <a:solidFill>
                  <a:schemeClr val="tx2"/>
                </a:solidFill>
                <a:latin typeface="+mn-lt"/>
                <a:ea typeface="+mn-ea"/>
                <a:cs typeface="Arial" panose="020B0604020202020204" pitchFamily="34" charset="0"/>
              </a:rPr>
              <a:t>冗余风扇及电源</a:t>
            </a:r>
            <a:endParaRPr lang="zh-CN" altLang="en-US" sz="1200" b="1" dirty="0" smtClean="0">
              <a:solidFill>
                <a:schemeClr val="tx2"/>
              </a:solidFill>
              <a:latin typeface="+mn-lt"/>
              <a:ea typeface="+mn-ea"/>
              <a:cs typeface="Arial" panose="020B0604020202020204" pitchFamily="34" charset="0"/>
            </a:endParaRPr>
          </a:p>
        </p:txBody>
      </p:sp>
      <p:pic>
        <p:nvPicPr>
          <p:cNvPr id="60441" name="图片 13" desc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50" y="2093913"/>
            <a:ext cx="28209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2" name="图片 15" descr="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 y="1531938"/>
            <a:ext cx="28209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43" name="组合 4"/>
          <p:cNvGrpSpPr/>
          <p:nvPr/>
        </p:nvGrpSpPr>
        <p:grpSpPr bwMode="auto">
          <a:xfrm>
            <a:off x="3865563" y="1452563"/>
            <a:ext cx="4919662" cy="2160587"/>
            <a:chOff x="476250" y="1642286"/>
            <a:chExt cx="9051712" cy="2587706"/>
          </a:xfrm>
        </p:grpSpPr>
        <p:sp>
          <p:nvSpPr>
            <p:cNvPr id="62526" name="Rectangle 13"/>
            <p:cNvSpPr>
              <a:spLocks noChangeArrowheads="1"/>
            </p:cNvSpPr>
            <p:nvPr/>
          </p:nvSpPr>
          <p:spPr bwMode="gray">
            <a:xfrm>
              <a:off x="476250" y="1642286"/>
              <a:ext cx="4106669" cy="425897"/>
            </a:xfrm>
            <a:prstGeom prst="rect">
              <a:avLst/>
            </a:prstGeom>
            <a:solidFill>
              <a:schemeClr val="tx2"/>
            </a:solidFill>
            <a:ln w="12700">
              <a:solidFill>
                <a:srgbClr val="DDDDDD"/>
              </a:solidFill>
              <a:miter lim="800000"/>
            </a:ln>
            <a:effectLst>
              <a:outerShdw dist="53882" dir="2700000" algn="ctr" rotWithShape="0">
                <a:srgbClr val="808080">
                  <a:alpha val="50000"/>
                </a:srgbClr>
              </a:outerShdw>
            </a:effectLst>
          </p:spPr>
          <p:txBody>
            <a:bodyPr lIns="0" tIns="0" rIns="0" bIns="0" anchor="ct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defRPr/>
              </a:pPr>
              <a:r>
                <a:rPr lang="zh-CN" altLang="en-US" sz="1200" b="1" smtClean="0">
                  <a:solidFill>
                    <a:schemeClr val="bg1"/>
                  </a:solidFill>
                  <a:latin typeface="+mn-lt"/>
                  <a:ea typeface="+mn-ea"/>
                  <a:cs typeface="Arial" panose="020B0604020202020204" pitchFamily="34" charset="0"/>
                </a:rPr>
                <a:t>长距堆叠</a:t>
              </a:r>
              <a:endParaRPr lang="zh-CN" altLang="en-US" sz="1200" b="1" smtClean="0">
                <a:solidFill>
                  <a:schemeClr val="bg1"/>
                </a:solidFill>
                <a:latin typeface="+mn-lt"/>
                <a:ea typeface="+mn-ea"/>
                <a:cs typeface="Arial" panose="020B0604020202020204" pitchFamily="34" charset="0"/>
              </a:endParaRPr>
            </a:p>
          </p:txBody>
        </p:sp>
        <p:sp>
          <p:nvSpPr>
            <p:cNvPr id="62527" name="Rectangle 14"/>
            <p:cNvSpPr>
              <a:spLocks noChangeArrowheads="1"/>
            </p:cNvSpPr>
            <p:nvPr/>
          </p:nvSpPr>
          <p:spPr bwMode="gray">
            <a:xfrm>
              <a:off x="476250" y="2068183"/>
              <a:ext cx="4106669" cy="2156105"/>
            </a:xfrm>
            <a:prstGeom prst="rect">
              <a:avLst/>
            </a:prstGeom>
            <a:gradFill rotWithShape="1">
              <a:gsLst>
                <a:gs pos="0">
                  <a:srgbClr val="FFFFFF"/>
                </a:gs>
                <a:gs pos="100000">
                  <a:srgbClr val="EAEAEA"/>
                </a:gs>
              </a:gsLst>
              <a:lin ang="5400000" scaled="1"/>
            </a:gradFill>
            <a:ln w="12700">
              <a:solidFill>
                <a:srgbClr val="DDDDDD"/>
              </a:solidFill>
              <a:miter lim="800000"/>
            </a:ln>
            <a:effectLst>
              <a:outerShdw dist="53882" dir="2700000" algn="ctr" rotWithShape="0">
                <a:srgbClr val="808080">
                  <a:alpha val="50000"/>
                </a:srgbClr>
              </a:outerShdw>
            </a:effectLst>
          </p:spPr>
          <p:txBody>
            <a:bodyPr lIns="180000" tIns="216000" rIns="144000" bIns="72000"/>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buClr>
                  <a:srgbClr val="292929"/>
                </a:buClr>
                <a:buSzPts val="1600"/>
                <a:buFont typeface="Wingdings" panose="05000000000000000000" pitchFamily="2" charset="2"/>
                <a:buChar char="§"/>
                <a:defRPr/>
              </a:pPr>
              <a:endParaRPr lang="en-US" sz="1200" smtClean="0">
                <a:latin typeface="+mn-lt"/>
                <a:ea typeface="+mn-ea"/>
                <a:cs typeface="Arial" panose="020B0604020202020204" pitchFamily="34" charset="0"/>
              </a:endParaRPr>
            </a:p>
          </p:txBody>
        </p:sp>
        <p:sp>
          <p:nvSpPr>
            <p:cNvPr id="62528" name="Rectangle 14"/>
            <p:cNvSpPr>
              <a:spLocks noChangeArrowheads="1"/>
            </p:cNvSpPr>
            <p:nvPr/>
          </p:nvSpPr>
          <p:spPr bwMode="gray">
            <a:xfrm>
              <a:off x="4848761" y="1661299"/>
              <a:ext cx="4679201" cy="2568693"/>
            </a:xfrm>
            <a:prstGeom prst="rect">
              <a:avLst/>
            </a:prstGeom>
            <a:solidFill>
              <a:schemeClr val="bg1"/>
            </a:solidFill>
            <a:ln w="12700">
              <a:solidFill>
                <a:srgbClr val="DDDDDD"/>
              </a:solidFill>
              <a:miter lim="800000"/>
            </a:ln>
          </p:spPr>
          <p:txBody>
            <a:bodyPr lIns="108000" tIns="108000" rIns="144000" bIns="72000" anchor="ctr"/>
            <a:lstStyle>
              <a:lvl1pPr marL="262255" indent="-262255">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buClr>
                  <a:schemeClr val="bg2"/>
                </a:buClr>
                <a:buSzPct val="80000"/>
                <a:defRPr/>
              </a:pPr>
              <a:r>
                <a:rPr lang="zh-CN" altLang="en-US" sz="1400" b="1" dirty="0" smtClean="0">
                  <a:latin typeface="+mn-lt"/>
                  <a:ea typeface="+mn-ea"/>
                  <a:cs typeface="Arial" panose="020B0604020202020204" pitchFamily="34" charset="0"/>
                </a:rPr>
                <a:t>长距堆叠</a:t>
              </a:r>
              <a:r>
                <a:rPr lang="en-US" altLang="zh-CN" sz="1400" b="1" dirty="0" smtClean="0">
                  <a:latin typeface="+mn-lt"/>
                  <a:ea typeface="+mn-ea"/>
                  <a:cs typeface="Arial" panose="020B0604020202020204" pitchFamily="34" charset="0"/>
                </a:rPr>
                <a:t>: </a:t>
              </a:r>
              <a:r>
                <a:rPr lang="zh-CN" altLang="en-US" sz="1400" b="1" dirty="0" smtClean="0">
                  <a:latin typeface="+mn-lt"/>
                  <a:ea typeface="+mn-ea"/>
                  <a:cs typeface="Arial" panose="020B0604020202020204" pitchFamily="34" charset="0"/>
                </a:rPr>
                <a:t>最大可到</a:t>
              </a:r>
              <a:r>
                <a:rPr lang="en-US" altLang="zh-CN" sz="1400" b="1" dirty="0" smtClean="0">
                  <a:latin typeface="+mn-lt"/>
                  <a:ea typeface="+mn-ea"/>
                  <a:cs typeface="Arial" panose="020B0604020202020204" pitchFamily="34" charset="0"/>
                </a:rPr>
                <a:t>40km</a:t>
              </a:r>
              <a:endParaRPr lang="en-US" altLang="zh-CN" sz="1400" b="1" dirty="0" smtClean="0">
                <a:latin typeface="+mn-lt"/>
                <a:ea typeface="+mn-ea"/>
                <a:cs typeface="Arial" panose="020B0604020202020204" pitchFamily="34" charset="0"/>
              </a:endParaRPr>
            </a:p>
            <a:p>
              <a:pPr eaLnBrk="1" fontAlgn="t" hangingPunct="1">
                <a:lnSpc>
                  <a:spcPct val="120000"/>
                </a:lnSpc>
                <a:buClr>
                  <a:schemeClr val="tx2"/>
                </a:buClr>
                <a:buSzPct val="80000"/>
                <a:buFont typeface="Wingdings" panose="05000000000000000000" pitchFamily="2" charset="2"/>
                <a:buChar char="l"/>
                <a:defRPr/>
              </a:pPr>
              <a:r>
                <a:rPr lang="zh-CN" altLang="en-US" sz="1400" dirty="0" smtClean="0">
                  <a:latin typeface="+mn-lt"/>
                  <a:ea typeface="+mn-ea"/>
                  <a:cs typeface="Arial" panose="020B0604020202020204" pitchFamily="34" charset="0"/>
                </a:rPr>
                <a:t>提高网络可靠性及端口利用率</a:t>
              </a:r>
              <a:endParaRPr lang="en-US" altLang="zh-CN" sz="1400" dirty="0" smtClean="0">
                <a:latin typeface="+mn-lt"/>
                <a:ea typeface="+mn-ea"/>
                <a:cs typeface="Arial" panose="020B0604020202020204" pitchFamily="34" charset="0"/>
              </a:endParaRPr>
            </a:p>
            <a:p>
              <a:pPr eaLnBrk="1" fontAlgn="t" hangingPunct="1">
                <a:lnSpc>
                  <a:spcPct val="120000"/>
                </a:lnSpc>
                <a:buClr>
                  <a:schemeClr val="tx2"/>
                </a:buClr>
                <a:buSzPct val="80000"/>
                <a:buFont typeface="Wingdings" panose="05000000000000000000" pitchFamily="2" charset="2"/>
                <a:buChar char="l"/>
                <a:defRPr/>
              </a:pPr>
              <a:r>
                <a:rPr lang="zh-CN" altLang="en-US" sz="1400" dirty="0" smtClean="0">
                  <a:latin typeface="+mn-lt"/>
                  <a:ea typeface="+mn-ea"/>
                  <a:cs typeface="Arial" panose="020B0604020202020204" pitchFamily="34" charset="0"/>
                </a:rPr>
                <a:t>减少客户投资成本</a:t>
              </a:r>
              <a:endParaRPr lang="en-US" altLang="zh-CN" sz="1400" dirty="0" smtClean="0">
                <a:latin typeface="+mn-lt"/>
                <a:ea typeface="+mn-ea"/>
                <a:cs typeface="Arial" panose="020B0604020202020204" pitchFamily="34" charset="0"/>
              </a:endParaRPr>
            </a:p>
          </p:txBody>
        </p:sp>
      </p:grpSp>
      <p:grpSp>
        <p:nvGrpSpPr>
          <p:cNvPr id="60444" name="组合 964"/>
          <p:cNvGrpSpPr/>
          <p:nvPr/>
        </p:nvGrpSpPr>
        <p:grpSpPr bwMode="auto">
          <a:xfrm>
            <a:off x="3921126" y="1771650"/>
            <a:ext cx="2195012" cy="1589862"/>
            <a:chOff x="791596" y="1419219"/>
            <a:chExt cx="3020787" cy="2300036"/>
          </a:xfrm>
        </p:grpSpPr>
        <p:sp>
          <p:nvSpPr>
            <p:cNvPr id="62501" name="Rectangle 9"/>
            <p:cNvSpPr>
              <a:spLocks noChangeArrowheads="1"/>
            </p:cNvSpPr>
            <p:nvPr/>
          </p:nvSpPr>
          <p:spPr bwMode="auto">
            <a:xfrm>
              <a:off x="791596" y="1534050"/>
              <a:ext cx="1210338" cy="207384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endParaRPr lang="zh-CN" altLang="en-US" sz="1200" smtClean="0">
                <a:latin typeface="+mn-lt"/>
                <a:ea typeface="+mn-ea"/>
                <a:cs typeface="Arial" panose="020B0604020202020204" pitchFamily="34" charset="0"/>
              </a:endParaRPr>
            </a:p>
          </p:txBody>
        </p:sp>
        <p:sp>
          <p:nvSpPr>
            <p:cNvPr id="62502" name="Rectangle 9"/>
            <p:cNvSpPr>
              <a:spLocks noChangeArrowheads="1"/>
            </p:cNvSpPr>
            <p:nvPr/>
          </p:nvSpPr>
          <p:spPr bwMode="auto">
            <a:xfrm>
              <a:off x="2296873" y="1534050"/>
              <a:ext cx="1471514" cy="207384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endParaRPr lang="zh-CN" altLang="en-US" sz="1200" smtClean="0">
                <a:latin typeface="+mn-lt"/>
                <a:ea typeface="+mn-ea"/>
                <a:cs typeface="Arial" panose="020B0604020202020204" pitchFamily="34" charset="0"/>
              </a:endParaRPr>
            </a:p>
          </p:txBody>
        </p:sp>
        <p:pic>
          <p:nvPicPr>
            <p:cNvPr id="60455" name="Picture 460" descr="图片2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39" y="1892275"/>
              <a:ext cx="344189" cy="35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6" name="Picture 460" descr="图片2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851" y="1892274"/>
              <a:ext cx="344189" cy="35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57" name="直接连接符 919"/>
            <p:cNvCxnSpPr>
              <a:cxnSpLocks noChangeShapeType="1"/>
            </p:cNvCxnSpPr>
            <p:nvPr/>
          </p:nvCxnSpPr>
          <p:spPr bwMode="auto">
            <a:xfrm>
              <a:off x="1428728" y="2000240"/>
              <a:ext cx="128588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60458" name="直接连接符 923"/>
            <p:cNvCxnSpPr>
              <a:cxnSpLocks noChangeShapeType="1"/>
            </p:cNvCxnSpPr>
            <p:nvPr/>
          </p:nvCxnSpPr>
          <p:spPr bwMode="auto">
            <a:xfrm>
              <a:off x="1428728" y="2070870"/>
              <a:ext cx="1285884" cy="808"/>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62507" name="矩形 924"/>
            <p:cNvSpPr>
              <a:spLocks noChangeArrowheads="1"/>
            </p:cNvSpPr>
            <p:nvPr/>
          </p:nvSpPr>
          <p:spPr bwMode="auto">
            <a:xfrm>
              <a:off x="1051579" y="1821128"/>
              <a:ext cx="2071120" cy="427171"/>
            </a:xfrm>
            <a:prstGeom prst="rect">
              <a:avLst/>
            </a:prstGeom>
            <a:noFill/>
            <a:ln w="9525" algn="ctr">
              <a:solidFill>
                <a:srgbClr val="990000"/>
              </a:solidFill>
              <a:round/>
            </a:ln>
            <a:extLst>
              <a:ext uri="{909E8E84-426E-40DD-AFC4-6F175D3DCCD1}">
                <a14:hiddenFill xmlns:a14="http://schemas.microsoft.com/office/drawing/2010/main">
                  <a:solidFill>
                    <a:srgbClr val="FFFFFF"/>
                  </a:solidFill>
                </a14:hiddenFill>
              </a:ext>
            </a:extLst>
          </p:spPr>
          <p:txBody>
            <a:bodyPr lIns="79200" tIns="39600" rIns="79200" bIns="39600"/>
            <a:lstStyle>
              <a:lvl1pPr defTabSz="800100">
                <a:defRPr sz="1000">
                  <a:solidFill>
                    <a:schemeClr val="tx1"/>
                  </a:solidFill>
                  <a:latin typeface="FrutigerNext LT Regular" pitchFamily="34" charset="0"/>
                  <a:ea typeface="宋体" panose="02010600030101010101" pitchFamily="2" charset="-122"/>
                </a:defRPr>
              </a:lvl1pPr>
              <a:lvl2pPr marL="742950" indent="-285750" defTabSz="800100">
                <a:defRPr sz="1000">
                  <a:solidFill>
                    <a:schemeClr val="tx1"/>
                  </a:solidFill>
                  <a:latin typeface="FrutigerNext LT Regular" pitchFamily="34" charset="0"/>
                  <a:ea typeface="宋体" panose="02010600030101010101" pitchFamily="2" charset="-122"/>
                </a:defRPr>
              </a:lvl2pPr>
              <a:lvl3pPr marL="1143000" indent="-228600" defTabSz="800100">
                <a:defRPr sz="1000">
                  <a:solidFill>
                    <a:schemeClr val="tx1"/>
                  </a:solidFill>
                  <a:latin typeface="FrutigerNext LT Regular" pitchFamily="34" charset="0"/>
                  <a:ea typeface="宋体" panose="02010600030101010101" pitchFamily="2" charset="-122"/>
                </a:defRPr>
              </a:lvl3pPr>
              <a:lvl4pPr marL="1600200" indent="-228600" defTabSz="800100">
                <a:defRPr sz="1000">
                  <a:solidFill>
                    <a:schemeClr val="tx1"/>
                  </a:solidFill>
                  <a:latin typeface="FrutigerNext LT Regular" pitchFamily="34" charset="0"/>
                  <a:ea typeface="宋体" panose="02010600030101010101" pitchFamily="2" charset="-122"/>
                </a:defRPr>
              </a:lvl4pPr>
              <a:lvl5pPr marL="2057400" indent="-228600" defTabSz="800100">
                <a:defRPr sz="1000">
                  <a:solidFill>
                    <a:schemeClr val="tx1"/>
                  </a:solidFill>
                  <a:latin typeface="FrutigerNext LT Regular" pitchFamily="34" charset="0"/>
                  <a:ea typeface="宋体" panose="02010600030101010101" pitchFamily="2" charset="-122"/>
                </a:defRPr>
              </a:lvl5pPr>
              <a:lvl6pPr marL="2514600" indent="-228600" defTabSz="8001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8001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8001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8001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endParaRPr lang="zh-CN" altLang="en-US" sz="1200" smtClean="0">
                <a:latin typeface="+mn-lt"/>
                <a:ea typeface="+mn-ea"/>
                <a:cs typeface="Arial" panose="020B0604020202020204" pitchFamily="34" charset="0"/>
              </a:endParaRPr>
            </a:p>
          </p:txBody>
        </p:sp>
        <p:sp>
          <p:nvSpPr>
            <p:cNvPr id="62508" name="TextBox 925"/>
            <p:cNvSpPr txBox="1">
              <a:spLocks noChangeArrowheads="1"/>
            </p:cNvSpPr>
            <p:nvPr/>
          </p:nvSpPr>
          <p:spPr bwMode="auto">
            <a:xfrm>
              <a:off x="1715736" y="1419219"/>
              <a:ext cx="797424" cy="40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endParaRPr lang="zh-CN" altLang="en-US" sz="1200" smtClean="0">
                <a:solidFill>
                  <a:schemeClr val="tx2"/>
                </a:solidFill>
                <a:latin typeface="+mn-lt"/>
                <a:ea typeface="+mn-ea"/>
                <a:cs typeface="Arial" panose="020B0604020202020204" pitchFamily="34" charset="0"/>
              </a:endParaRPr>
            </a:p>
          </p:txBody>
        </p:sp>
        <p:pic>
          <p:nvPicPr>
            <p:cNvPr id="60461" name="Picture 461" descr="图片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25" y="2820969"/>
              <a:ext cx="214313" cy="2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2" name="Picture 461" descr="图片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7290" y="2820968"/>
              <a:ext cx="214314" cy="2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63" name="直接连接符 930"/>
            <p:cNvCxnSpPr>
              <a:cxnSpLocks noChangeShapeType="1"/>
            </p:cNvCxnSpPr>
            <p:nvPr/>
          </p:nvCxnSpPr>
          <p:spPr bwMode="auto">
            <a:xfrm flipH="1">
              <a:off x="964384" y="2249464"/>
              <a:ext cx="292250" cy="571503"/>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60464" name="直接连接符 933"/>
            <p:cNvCxnSpPr>
              <a:cxnSpLocks noChangeShapeType="1"/>
            </p:cNvCxnSpPr>
            <p:nvPr/>
          </p:nvCxnSpPr>
          <p:spPr bwMode="auto">
            <a:xfrm>
              <a:off x="1256634" y="2249464"/>
              <a:ext cx="207814" cy="571503"/>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62513" name="Rectangle 883"/>
            <p:cNvSpPr>
              <a:spLocks noChangeArrowheads="1"/>
            </p:cNvSpPr>
            <p:nvPr/>
          </p:nvSpPr>
          <p:spPr bwMode="auto">
            <a:xfrm>
              <a:off x="791596" y="3029150"/>
              <a:ext cx="511807" cy="2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zh-CN" sz="1200" b="1" smtClean="0">
                  <a:solidFill>
                    <a:srgbClr val="000000"/>
                  </a:solidFill>
                  <a:latin typeface="+mn-lt"/>
                  <a:ea typeface="+mn-ea"/>
                  <a:cs typeface="Arial" panose="020B0604020202020204" pitchFamily="34" charset="0"/>
                </a:rPr>
                <a:t>SW</a:t>
              </a:r>
              <a:r>
                <a:rPr lang="en-US" altLang="zh-CN" sz="1200" b="1" smtClean="0">
                  <a:solidFill>
                    <a:srgbClr val="000000"/>
                  </a:solidFill>
                  <a:latin typeface="+mn-lt"/>
                  <a:ea typeface="+mn-ea"/>
                  <a:cs typeface="Arial" panose="020B0604020202020204" pitchFamily="34" charset="0"/>
                </a:rPr>
                <a:t> 1</a:t>
              </a:r>
              <a:endParaRPr lang="zh-CN" altLang="zh-CN" sz="1200" smtClean="0">
                <a:latin typeface="+mn-lt"/>
                <a:ea typeface="+mn-ea"/>
                <a:cs typeface="Arial" panose="020B0604020202020204" pitchFamily="34" charset="0"/>
              </a:endParaRPr>
            </a:p>
          </p:txBody>
        </p:sp>
        <p:sp>
          <p:nvSpPr>
            <p:cNvPr id="62514" name="Rectangle 883"/>
            <p:cNvSpPr>
              <a:spLocks noChangeArrowheads="1"/>
            </p:cNvSpPr>
            <p:nvPr/>
          </p:nvSpPr>
          <p:spPr bwMode="auto">
            <a:xfrm>
              <a:off x="1333408" y="3049819"/>
              <a:ext cx="511807" cy="2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zh-CN" sz="1200" b="1" smtClean="0">
                  <a:solidFill>
                    <a:srgbClr val="000000"/>
                  </a:solidFill>
                  <a:latin typeface="+mn-lt"/>
                  <a:ea typeface="+mn-ea"/>
                  <a:cs typeface="Arial" panose="020B0604020202020204" pitchFamily="34" charset="0"/>
                </a:rPr>
                <a:t>SW</a:t>
              </a:r>
              <a:r>
                <a:rPr lang="en-US" altLang="zh-CN" sz="1200" b="1" smtClean="0">
                  <a:solidFill>
                    <a:srgbClr val="000000"/>
                  </a:solidFill>
                  <a:latin typeface="+mn-lt"/>
                  <a:ea typeface="+mn-ea"/>
                  <a:cs typeface="Arial" panose="020B0604020202020204" pitchFamily="34" charset="0"/>
                </a:rPr>
                <a:t> 2</a:t>
              </a:r>
              <a:endParaRPr lang="zh-CN" altLang="zh-CN" sz="1200" smtClean="0">
                <a:latin typeface="+mn-lt"/>
                <a:ea typeface="+mn-ea"/>
                <a:cs typeface="Arial" panose="020B0604020202020204" pitchFamily="34" charset="0"/>
              </a:endParaRPr>
            </a:p>
          </p:txBody>
        </p:sp>
        <p:pic>
          <p:nvPicPr>
            <p:cNvPr id="60467" name="Picture 461" descr="图片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8662" y="2820969"/>
              <a:ext cx="214313" cy="2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6" name="Rectangle 883"/>
            <p:cNvSpPr>
              <a:spLocks noChangeArrowheads="1"/>
            </p:cNvSpPr>
            <p:nvPr/>
          </p:nvSpPr>
          <p:spPr bwMode="auto">
            <a:xfrm>
              <a:off x="2292503" y="3049819"/>
              <a:ext cx="511807" cy="2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zh-CN" sz="1200" b="1" dirty="0" smtClean="0">
                  <a:solidFill>
                    <a:srgbClr val="000000"/>
                  </a:solidFill>
                  <a:latin typeface="+mn-lt"/>
                  <a:ea typeface="+mn-ea"/>
                  <a:cs typeface="Arial" panose="020B0604020202020204" pitchFamily="34" charset="0"/>
                </a:rPr>
                <a:t>SW</a:t>
              </a:r>
              <a:r>
                <a:rPr lang="en-US" altLang="zh-CN" sz="1200" b="1" dirty="0" smtClean="0">
                  <a:solidFill>
                    <a:srgbClr val="000000"/>
                  </a:solidFill>
                  <a:latin typeface="+mn-lt"/>
                  <a:ea typeface="+mn-ea"/>
                  <a:cs typeface="Arial" panose="020B0604020202020204" pitchFamily="34" charset="0"/>
                </a:rPr>
                <a:t> 1</a:t>
              </a:r>
              <a:endParaRPr lang="zh-CN" altLang="zh-CN" sz="1200" dirty="0" smtClean="0">
                <a:latin typeface="+mn-lt"/>
                <a:ea typeface="+mn-ea"/>
                <a:cs typeface="Arial" panose="020B0604020202020204" pitchFamily="34" charset="0"/>
              </a:endParaRPr>
            </a:p>
          </p:txBody>
        </p:sp>
        <p:sp>
          <p:nvSpPr>
            <p:cNvPr id="62517" name="Rectangle 883"/>
            <p:cNvSpPr>
              <a:spLocks noChangeArrowheads="1"/>
            </p:cNvSpPr>
            <p:nvPr/>
          </p:nvSpPr>
          <p:spPr bwMode="auto">
            <a:xfrm>
              <a:off x="2799360" y="3072785"/>
              <a:ext cx="1013023" cy="2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zh-CN" altLang="zh-CN" sz="1200" b="1" dirty="0" smtClean="0">
                  <a:solidFill>
                    <a:srgbClr val="000000"/>
                  </a:solidFill>
                  <a:latin typeface="+mn-lt"/>
                  <a:ea typeface="+mn-ea"/>
                  <a:cs typeface="Arial" panose="020B0604020202020204" pitchFamily="34" charset="0"/>
                </a:rPr>
                <a:t>SW</a:t>
              </a:r>
              <a:r>
                <a:rPr lang="en-US" altLang="zh-CN" sz="1200" b="1" dirty="0" smtClean="0">
                  <a:solidFill>
                    <a:srgbClr val="000000"/>
                  </a:solidFill>
                  <a:latin typeface="+mn-lt"/>
                  <a:ea typeface="+mn-ea"/>
                  <a:cs typeface="Arial" panose="020B0604020202020204" pitchFamily="34" charset="0"/>
                </a:rPr>
                <a:t>-AGG 2</a:t>
              </a:r>
              <a:endParaRPr lang="zh-CN" altLang="zh-CN" sz="1200" dirty="0" smtClean="0">
                <a:latin typeface="+mn-lt"/>
                <a:ea typeface="+mn-ea"/>
                <a:cs typeface="Arial" panose="020B0604020202020204" pitchFamily="34" charset="0"/>
              </a:endParaRPr>
            </a:p>
          </p:txBody>
        </p:sp>
        <p:cxnSp>
          <p:nvCxnSpPr>
            <p:cNvPr id="60470" name="直接连接符 943"/>
            <p:cNvCxnSpPr>
              <a:cxnSpLocks noChangeShapeType="1"/>
            </p:cNvCxnSpPr>
            <p:nvPr/>
          </p:nvCxnSpPr>
          <p:spPr bwMode="auto">
            <a:xfrm flipH="1">
              <a:off x="2511540" y="2249463"/>
              <a:ext cx="386406" cy="642944"/>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pic>
          <p:nvPicPr>
            <p:cNvPr id="60471" name="Picture 461" descr="图片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7734" y="2820967"/>
              <a:ext cx="214313" cy="2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72" name="直接连接符 948"/>
            <p:cNvCxnSpPr>
              <a:cxnSpLocks noChangeShapeType="1"/>
            </p:cNvCxnSpPr>
            <p:nvPr/>
          </p:nvCxnSpPr>
          <p:spPr bwMode="auto">
            <a:xfrm>
              <a:off x="2897946" y="2249463"/>
              <a:ext cx="376945" cy="571504"/>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62521" name="Text Box 12"/>
            <p:cNvSpPr txBox="1">
              <a:spLocks noChangeArrowheads="1"/>
            </p:cNvSpPr>
            <p:nvPr/>
          </p:nvSpPr>
          <p:spPr bwMode="auto">
            <a:xfrm>
              <a:off x="1042840" y="1419219"/>
              <a:ext cx="719531" cy="400688"/>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spcBef>
                  <a:spcPct val="50000"/>
                </a:spcBef>
                <a:defRPr/>
              </a:pPr>
              <a:r>
                <a:rPr lang="en-US" altLang="zh-CN" sz="1200" b="1" dirty="0" smtClean="0">
                  <a:latin typeface="+mn-lt"/>
                  <a:ea typeface="+mn-ea"/>
                  <a:cs typeface="Arial" panose="020B0604020202020204" pitchFamily="34" charset="0"/>
                </a:rPr>
                <a:t>site1</a:t>
              </a:r>
              <a:endParaRPr lang="en-US" altLang="zh-CN" sz="1200" b="1" dirty="0" smtClean="0">
                <a:latin typeface="+mn-lt"/>
                <a:ea typeface="+mn-ea"/>
                <a:cs typeface="Arial" panose="020B0604020202020204" pitchFamily="34" charset="0"/>
              </a:endParaRPr>
            </a:p>
          </p:txBody>
        </p:sp>
        <p:sp>
          <p:nvSpPr>
            <p:cNvPr id="62522" name="矩形 46"/>
            <p:cNvSpPr>
              <a:spLocks noChangeArrowheads="1"/>
            </p:cNvSpPr>
            <p:nvPr/>
          </p:nvSpPr>
          <p:spPr bwMode="auto">
            <a:xfrm>
              <a:off x="905945" y="3318524"/>
              <a:ext cx="781387" cy="40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spcBef>
                  <a:spcPct val="50000"/>
                </a:spcBef>
                <a:defRPr/>
              </a:pPr>
              <a:r>
                <a:rPr lang="en-US" altLang="zh-CN" sz="1200" dirty="0" smtClean="0">
                  <a:latin typeface="+mn-lt"/>
                  <a:ea typeface="+mn-ea"/>
                  <a:cs typeface="Arial" panose="020B0604020202020204" pitchFamily="34" charset="0"/>
                </a:rPr>
                <a:t>City A</a:t>
              </a:r>
              <a:endParaRPr lang="zh-CN" altLang="en-US" sz="1200" dirty="0" smtClean="0">
                <a:latin typeface="+mn-lt"/>
                <a:ea typeface="+mn-ea"/>
                <a:cs typeface="Arial" panose="020B0604020202020204" pitchFamily="34" charset="0"/>
              </a:endParaRPr>
            </a:p>
          </p:txBody>
        </p:sp>
        <p:sp>
          <p:nvSpPr>
            <p:cNvPr id="62523" name="Text Box 12"/>
            <p:cNvSpPr txBox="1">
              <a:spLocks noChangeArrowheads="1"/>
            </p:cNvSpPr>
            <p:nvPr/>
          </p:nvSpPr>
          <p:spPr bwMode="auto">
            <a:xfrm>
              <a:off x="2600549" y="1442185"/>
              <a:ext cx="719531" cy="400688"/>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5" rIns="91409" bIns="45705">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spcBef>
                  <a:spcPct val="50000"/>
                </a:spcBef>
                <a:defRPr/>
              </a:pPr>
              <a:r>
                <a:rPr lang="en-US" altLang="zh-CN" sz="1200" b="1" dirty="0" smtClean="0">
                  <a:latin typeface="+mn-lt"/>
                  <a:ea typeface="+mn-ea"/>
                  <a:cs typeface="Arial" panose="020B0604020202020204" pitchFamily="34" charset="0"/>
                </a:rPr>
                <a:t>site2</a:t>
              </a:r>
              <a:endParaRPr lang="en-US" altLang="zh-CN" sz="1200" b="1" dirty="0" smtClean="0">
                <a:latin typeface="+mn-lt"/>
                <a:ea typeface="+mn-ea"/>
                <a:cs typeface="Arial" panose="020B0604020202020204" pitchFamily="34" charset="0"/>
              </a:endParaRPr>
            </a:p>
          </p:txBody>
        </p:sp>
        <p:sp>
          <p:nvSpPr>
            <p:cNvPr id="62524" name="矩形 48"/>
            <p:cNvSpPr>
              <a:spLocks noChangeArrowheads="1"/>
            </p:cNvSpPr>
            <p:nvPr/>
          </p:nvSpPr>
          <p:spPr bwMode="auto">
            <a:xfrm>
              <a:off x="2707354" y="3304744"/>
              <a:ext cx="763739" cy="40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spcBef>
                  <a:spcPct val="50000"/>
                </a:spcBef>
                <a:defRPr/>
              </a:pPr>
              <a:r>
                <a:rPr lang="en-US" altLang="zh-CN" sz="1200" dirty="0" smtClean="0">
                  <a:latin typeface="+mn-lt"/>
                  <a:ea typeface="+mn-ea"/>
                  <a:cs typeface="Arial" panose="020B0604020202020204" pitchFamily="34" charset="0"/>
                </a:rPr>
                <a:t>City B</a:t>
              </a:r>
              <a:endParaRPr lang="zh-CN" altLang="en-US" sz="1200" dirty="0" smtClean="0">
                <a:latin typeface="+mn-lt"/>
                <a:ea typeface="+mn-ea"/>
                <a:cs typeface="Arial" panose="020B0604020202020204" pitchFamily="34" charset="0"/>
              </a:endParaRPr>
            </a:p>
          </p:txBody>
        </p:sp>
        <p:sp>
          <p:nvSpPr>
            <p:cNvPr id="62525" name="TextBox 963"/>
            <p:cNvSpPr txBox="1">
              <a:spLocks noChangeArrowheads="1"/>
            </p:cNvSpPr>
            <p:nvPr/>
          </p:nvSpPr>
          <p:spPr bwMode="auto">
            <a:xfrm>
              <a:off x="1803125" y="2227629"/>
              <a:ext cx="797424" cy="66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smtClean="0">
                  <a:solidFill>
                    <a:schemeClr val="tx2"/>
                  </a:solidFill>
                  <a:latin typeface="+mn-lt"/>
                  <a:ea typeface="+mn-ea"/>
                  <a:cs typeface="Arial" panose="020B0604020202020204" pitchFamily="34" charset="0"/>
                </a:rPr>
                <a:t>40 km</a:t>
              </a:r>
              <a:endParaRPr lang="zh-CN" altLang="en-US" sz="1200" smtClean="0">
                <a:solidFill>
                  <a:schemeClr val="tx2"/>
                </a:solidFill>
                <a:latin typeface="+mn-lt"/>
                <a:ea typeface="+mn-ea"/>
                <a:cs typeface="Arial" panose="020B0604020202020204" pitchFamily="34" charset="0"/>
              </a:endParaRPr>
            </a:p>
          </p:txBody>
        </p:sp>
      </p:grpSp>
      <p:pic>
        <p:nvPicPr>
          <p:cNvPr id="60445" name="Picture 118" descr="http://www.u1d1.com/user/userupimage/211318375/201009090254091.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6513" y="4102100"/>
            <a:ext cx="10477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6" name="Picture 12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563" y="4068763"/>
            <a:ext cx="101123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7" name="Picture 7"/>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3363" y="4503738"/>
            <a:ext cx="16224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6" name="TextBox 120"/>
          <p:cNvSpPr txBox="1">
            <a:spLocks noChangeArrowheads="1"/>
          </p:cNvSpPr>
          <p:nvPr/>
        </p:nvSpPr>
        <p:spPr bwMode="auto">
          <a:xfrm>
            <a:off x="6386513" y="4892675"/>
            <a:ext cx="6270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dirty="0" smtClean="0">
                <a:latin typeface="+mn-lt"/>
                <a:ea typeface="+mn-ea"/>
              </a:rPr>
              <a:t>GE SFP</a:t>
            </a:r>
            <a:endParaRPr lang="zh-CN" altLang="en-US" sz="1200" dirty="0" smtClean="0">
              <a:latin typeface="+mn-lt"/>
              <a:ea typeface="+mn-ea"/>
            </a:endParaRPr>
          </a:p>
        </p:txBody>
      </p:sp>
      <p:sp>
        <p:nvSpPr>
          <p:cNvPr id="62497" name="TextBox 121"/>
          <p:cNvSpPr txBox="1">
            <a:spLocks noChangeArrowheads="1"/>
          </p:cNvSpPr>
          <p:nvPr/>
        </p:nvSpPr>
        <p:spPr bwMode="auto">
          <a:xfrm>
            <a:off x="7388225" y="4892675"/>
            <a:ext cx="877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dirty="0" smtClean="0">
                <a:latin typeface="+mn-lt"/>
                <a:ea typeface="+mn-ea"/>
              </a:rPr>
              <a:t>10GE SFP+</a:t>
            </a:r>
            <a:endParaRPr lang="en-US" altLang="zh-CN" sz="1200" dirty="0" smtClean="0">
              <a:latin typeface="+mn-lt"/>
              <a:ea typeface="+mn-ea"/>
            </a:endParaRPr>
          </a:p>
        </p:txBody>
      </p:sp>
      <p:sp>
        <p:nvSpPr>
          <p:cNvPr id="62498" name="TextBox 316"/>
          <p:cNvSpPr txBox="1">
            <a:spLocks noChangeArrowheads="1"/>
          </p:cNvSpPr>
          <p:nvPr/>
        </p:nvSpPr>
        <p:spPr bwMode="auto">
          <a:xfrm>
            <a:off x="4514850" y="4792663"/>
            <a:ext cx="809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defRPr/>
            </a:pPr>
            <a:r>
              <a:rPr lang="en-US" altLang="zh-CN" sz="1200" dirty="0" smtClean="0">
                <a:solidFill>
                  <a:srgbClr val="C00000"/>
                </a:solidFill>
                <a:latin typeface="+mn-lt"/>
                <a:ea typeface="+mn-ea"/>
              </a:rPr>
              <a:t>S6700</a:t>
            </a:r>
            <a:endParaRPr lang="zh-CN" altLang="en-US" sz="1200" dirty="0" smtClean="0">
              <a:solidFill>
                <a:srgbClr val="C00000"/>
              </a:solidFill>
              <a:latin typeface="+mn-lt"/>
              <a:ea typeface="+mn-ea"/>
            </a:endParaRPr>
          </a:p>
        </p:txBody>
      </p:sp>
      <p:sp>
        <p:nvSpPr>
          <p:cNvPr id="62499" name="Rectangle 13"/>
          <p:cNvSpPr>
            <a:spLocks noChangeArrowheads="1"/>
          </p:cNvSpPr>
          <p:nvPr/>
        </p:nvSpPr>
        <p:spPr bwMode="gray">
          <a:xfrm>
            <a:off x="3857625" y="3771900"/>
            <a:ext cx="2232000" cy="357188"/>
          </a:xfrm>
          <a:prstGeom prst="rect">
            <a:avLst/>
          </a:prstGeom>
          <a:solidFill>
            <a:schemeClr val="tx2"/>
          </a:solidFill>
          <a:ln w="12700">
            <a:solidFill>
              <a:srgbClr val="DDDDDD"/>
            </a:solidFill>
            <a:miter lim="800000"/>
          </a:ln>
          <a:effectLst>
            <a:outerShdw dist="53882" dir="2700000" algn="ctr" rotWithShape="0">
              <a:srgbClr val="808080">
                <a:alpha val="50000"/>
              </a:srgbClr>
            </a:outerShdw>
          </a:effectLst>
        </p:spPr>
        <p:txBody>
          <a:bodyPr lIns="0" tIns="0" rIns="0" bIns="0" anchor="ct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defRPr/>
            </a:pPr>
            <a:r>
              <a:rPr lang="en-US" altLang="zh-CN" sz="1200" b="1" smtClean="0">
                <a:solidFill>
                  <a:schemeClr val="bg1"/>
                </a:solidFill>
                <a:latin typeface="+mn-lt"/>
                <a:ea typeface="+mn-ea"/>
                <a:cs typeface="Arial" panose="020B0604020202020204" pitchFamily="34" charset="0"/>
              </a:rPr>
              <a:t>GE/10GE </a:t>
            </a:r>
            <a:r>
              <a:rPr lang="zh-CN" altLang="en-US" sz="1200" b="1" smtClean="0">
                <a:solidFill>
                  <a:schemeClr val="bg1"/>
                </a:solidFill>
                <a:latin typeface="+mn-lt"/>
                <a:ea typeface="+mn-ea"/>
                <a:cs typeface="Arial" panose="020B0604020202020204" pitchFamily="34" charset="0"/>
              </a:rPr>
              <a:t>自适应</a:t>
            </a:r>
            <a:endParaRPr lang="zh-CN" altLang="en-US" sz="1200" b="1" smtClean="0">
              <a:solidFill>
                <a:schemeClr val="bg1"/>
              </a:solidFill>
              <a:latin typeface="+mn-lt"/>
              <a:ea typeface="+mn-ea"/>
              <a:cs typeface="Arial" panose="020B0604020202020204" pitchFamily="34" charset="0"/>
            </a:endParaRPr>
          </a:p>
        </p:txBody>
      </p:sp>
      <p:sp>
        <p:nvSpPr>
          <p:cNvPr id="52" name="标题 29"/>
          <p:cNvSpPr txBox="1"/>
          <p:nvPr/>
        </p:nvSpPr>
        <p:spPr bwMode="auto">
          <a:xfrm>
            <a:off x="250825" y="358775"/>
            <a:ext cx="637381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fontAlgn="t">
              <a:defRPr/>
            </a:pPr>
            <a:endParaRPr lang="zh-CN" altLang="en-US" dirty="0">
              <a:latin typeface="+mj-ea"/>
              <a:sym typeface="Arial" panose="020B0604020202020204" pitchFamily="34" charset="0"/>
            </a:endParaRPr>
          </a:p>
        </p:txBody>
      </p:sp>
      <p:sp>
        <p:nvSpPr>
          <p:cNvPr id="2" name="Title 1"/>
          <p:cNvSpPr>
            <a:spLocks noGrp="1"/>
          </p:cNvSpPr>
          <p:nvPr>
            <p:ph type="title"/>
          </p:nvPr>
        </p:nvSpPr>
        <p:spPr/>
        <p:txBody>
          <a:bodyPr/>
          <a:lstStyle/>
          <a:p>
            <a:r>
              <a:rPr lang="en-US" altLang="zh-CN" smtClean="0">
                <a:sym typeface="Arial" panose="020B0604020202020204" pitchFamily="34" charset="0"/>
              </a:rPr>
              <a:t>S6700 </a:t>
            </a:r>
            <a:r>
              <a:rPr lang="zh-CN" altLang="en-US" smtClean="0">
                <a:sym typeface="Arial" panose="020B0604020202020204" pitchFamily="34" charset="0"/>
              </a:rPr>
              <a:t>高密全万兆盒式交换机</a:t>
            </a:r>
            <a:endParaRPr lang="zh-CN" altLang="en-US" dirty="0">
              <a:sym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57200" lvl="1" indent="-457200" eaLnBrk="1" hangingPunct="1">
              <a:buSzTx/>
              <a:buFont typeface="+mj-lt"/>
              <a:buAutoNum type="arabicPeriod"/>
              <a:defRPr/>
            </a:pPr>
            <a:r>
              <a:rPr lang="zh-CN" altLang="en-US" sz="2200" dirty="0">
                <a:solidFill>
                  <a:srgbClr val="777777"/>
                </a:solidFill>
                <a:latin typeface="+mn-ea"/>
                <a:cs typeface="+mn-cs"/>
              </a:rPr>
              <a:t>云计算硬件概览</a:t>
            </a:r>
            <a:endParaRPr lang="zh-CN" altLang="en-US" sz="2200" dirty="0">
              <a:solidFill>
                <a:srgbClr val="777777"/>
              </a:solidFill>
              <a:latin typeface="+mn-ea"/>
              <a:cs typeface="+mn-cs"/>
            </a:endParaRPr>
          </a:p>
          <a:p>
            <a:pPr marL="457200" indent="-457200" eaLnBrk="1" hangingPunct="1">
              <a:buClr>
                <a:schemeClr val="tx1"/>
              </a:buClr>
              <a:buSzTx/>
              <a:buFont typeface="+mj-lt"/>
              <a:buAutoNum type="arabicPeriod" startAt="2"/>
              <a:defRPr/>
            </a:pPr>
            <a:r>
              <a:rPr lang="zh-CN" altLang="en-US" dirty="0" smtClean="0">
                <a:solidFill>
                  <a:srgbClr val="777777"/>
                </a:solidFill>
                <a:latin typeface="+mn-ea"/>
              </a:rPr>
              <a:t>服务器介绍</a:t>
            </a:r>
            <a:endParaRPr lang="en-US" altLang="zh-CN" dirty="0" smtClean="0">
              <a:latin typeface="+mn-ea"/>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存储设备介绍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交换机介绍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en-US" altLang="zh-CN" sz="2200" b="1" dirty="0">
                <a:cs typeface="+mn-cs"/>
              </a:rPr>
              <a:t>TC</a:t>
            </a:r>
            <a:r>
              <a:rPr lang="zh-CN" altLang="en-US" sz="2200" b="1" dirty="0">
                <a:latin typeface="+mn-ea"/>
                <a:cs typeface="+mn-cs"/>
              </a:rPr>
              <a:t>设备介绍</a:t>
            </a:r>
            <a:endParaRPr lang="en-US" altLang="zh-CN" sz="2200" b="1" dirty="0">
              <a:latin typeface="+mn-ea"/>
              <a:cs typeface="+mn-cs"/>
            </a:endParaRPr>
          </a:p>
          <a:p>
            <a:pPr marL="457200" lvl="1" indent="-457200" eaLnBrk="1" hangingPunct="1">
              <a:buSzTx/>
              <a:buFont typeface="+mj-lt"/>
              <a:buAutoNum type="arabicPeriod" startAt="3"/>
              <a:defRPr/>
            </a:pPr>
            <a:r>
              <a:rPr lang="zh-CN" altLang="en-US" sz="2200" dirty="0">
                <a:solidFill>
                  <a:srgbClr val="777777"/>
                </a:solidFill>
                <a:latin typeface="+mn-ea"/>
              </a:rPr>
              <a:t>云计算硬件典型部署</a:t>
            </a:r>
            <a:r>
              <a:rPr lang="zh-CN" altLang="en-US" sz="2200" dirty="0" smtClean="0">
                <a:solidFill>
                  <a:srgbClr val="777777"/>
                </a:solidFill>
                <a:latin typeface="+mn-ea"/>
              </a:rPr>
              <a:t>形态</a:t>
            </a:r>
            <a:endParaRPr lang="zh-CN" altLang="en-US" sz="2200" b="1" dirty="0">
              <a:latin typeface="+mn-ea"/>
              <a:cs typeface="+mn-cs"/>
            </a:endParaRPr>
          </a:p>
          <a:p>
            <a:pPr marL="419100" indent="-419100" eaLnBrk="1" hangingPunct="1">
              <a:buClr>
                <a:schemeClr val="tx1"/>
              </a:buClr>
              <a:buSzTx/>
              <a:buFont typeface="Wingdings" panose="05000000000000000000" pitchFamily="2" charset="2"/>
              <a:buAutoNum type="arabicPeriod" startAt="2"/>
              <a:defRPr/>
            </a:pPr>
            <a:endParaRPr lang="zh-CN" altLang="en-US" dirty="0" smtClean="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表格 31"/>
          <p:cNvGraphicFramePr>
            <a:graphicFrameLocks noGrp="1"/>
          </p:cNvGraphicFramePr>
          <p:nvPr/>
        </p:nvGraphicFramePr>
        <p:xfrm>
          <a:off x="809625" y="2543175"/>
          <a:ext cx="7254875" cy="2998786"/>
        </p:xfrm>
        <a:graphic>
          <a:graphicData uri="http://schemas.openxmlformats.org/drawingml/2006/table">
            <a:tbl>
              <a:tblPr/>
              <a:tblGrid>
                <a:gridCol w="1002289"/>
                <a:gridCol w="1923315"/>
                <a:gridCol w="2206616"/>
                <a:gridCol w="2122655"/>
              </a:tblGrid>
              <a:tr h="238039">
                <a:tc>
                  <a:txBody>
                    <a:bodyPr/>
                    <a:lstStyle/>
                    <a:p>
                      <a:pPr algn="l" fontAlgn="ctr"/>
                      <a:r>
                        <a:rPr lang="zh-CN" altLang="en-US" sz="1400" b="1" i="0" u="none" strike="noStrike" dirty="0" smtClean="0">
                          <a:latin typeface="+mn-lt"/>
                          <a:ea typeface="+mn-ea"/>
                        </a:rPr>
                        <a:t>规格</a:t>
                      </a:r>
                      <a:endParaRPr lang="zh-CN" altLang="en-US" sz="1400" b="1"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1" i="0" u="none" strike="noStrike" dirty="0" smtClean="0">
                          <a:latin typeface="+mn-lt"/>
                          <a:ea typeface="+mn-ea"/>
                        </a:rPr>
                        <a:t>CT3100</a:t>
                      </a:r>
                      <a:endParaRPr lang="en-US" altLang="zh-CN" sz="1400" b="1"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1" i="0" u="none" strike="noStrike" dirty="0" smtClean="0">
                          <a:latin typeface="+mn-lt"/>
                          <a:ea typeface="+mn-ea"/>
                        </a:rPr>
                        <a:t>CT5000</a:t>
                      </a:r>
                      <a:endParaRPr lang="en-US" altLang="zh-CN" sz="1400" b="1"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400" b="1" i="0" u="none" strike="noStrike" dirty="0" smtClean="0">
                          <a:latin typeface="+mn-lt"/>
                          <a:ea typeface="+mn-ea"/>
                        </a:rPr>
                        <a:t>CT6000</a:t>
                      </a:r>
                      <a:endParaRPr lang="en-US" altLang="zh-CN" sz="1400" b="1"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039">
                <a:tc>
                  <a:txBody>
                    <a:bodyPr/>
                    <a:lstStyle/>
                    <a:p>
                      <a:pPr algn="l" fontAlgn="ctr"/>
                      <a:r>
                        <a:rPr lang="zh-CN" altLang="en-US" sz="1400" b="1" i="0" u="none" strike="noStrike" kern="1200" dirty="0" smtClean="0">
                          <a:solidFill>
                            <a:schemeClr val="tx1"/>
                          </a:solidFill>
                          <a:latin typeface="+mn-lt"/>
                          <a:ea typeface="+mn-ea"/>
                          <a:cs typeface="+mn-cs"/>
                        </a:rPr>
                        <a:t>净重</a:t>
                      </a:r>
                      <a:endParaRPr lang="zh-CN" altLang="en-US"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b="0" i="0" u="none" strike="noStrike" kern="1200" dirty="0" smtClean="0">
                          <a:solidFill>
                            <a:schemeClr val="tx1"/>
                          </a:solidFill>
                          <a:latin typeface="+mn-lt"/>
                          <a:ea typeface="+mn-ea"/>
                          <a:cs typeface="+mn-cs"/>
                        </a:rPr>
                        <a:t>待测</a:t>
                      </a:r>
                      <a:endParaRPr lang="zh-CN" altLang="en-US" sz="1200" b="0" i="0" u="none" strike="noStrike" kern="1200" dirty="0" smtClean="0">
                        <a:solidFill>
                          <a:schemeClr val="tx1"/>
                        </a:solidFill>
                        <a:latin typeface="+mn-lt"/>
                        <a:ea typeface="+mn-ea"/>
                        <a:cs typeface="+mn-cs"/>
                      </a:endParaRPr>
                    </a:p>
                  </a:txBody>
                  <a:tcPr marL="114302" marR="114302"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b="0" i="0" u="none" strike="noStrike" kern="1200" dirty="0" smtClean="0">
                          <a:solidFill>
                            <a:schemeClr val="tx1"/>
                          </a:solidFill>
                          <a:latin typeface="+mn-lt"/>
                          <a:ea typeface="+mn-ea"/>
                          <a:cs typeface="+mn-cs"/>
                        </a:rPr>
                        <a:t>待测</a:t>
                      </a:r>
                      <a:endParaRPr lang="zh-CN" altLang="en-US" sz="1200" b="0" i="0" u="none" strike="noStrike" kern="1200" dirty="0" smtClean="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b="0" i="0" u="none" strike="noStrike" kern="1200" dirty="0" smtClean="0">
                          <a:solidFill>
                            <a:schemeClr val="tx1"/>
                          </a:solidFill>
                          <a:latin typeface="+mn-lt"/>
                          <a:ea typeface="+mn-ea"/>
                          <a:cs typeface="+mn-cs"/>
                        </a:rPr>
                        <a:t>待测</a:t>
                      </a:r>
                      <a:endParaRPr lang="zh-CN" altLang="en-US" sz="1200" b="0" i="0" u="none" strike="noStrike" kern="1200" dirty="0" smtClean="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039">
                <a:tc>
                  <a:txBody>
                    <a:bodyPr/>
                    <a:lstStyle/>
                    <a:p>
                      <a:pPr algn="l" fontAlgn="ctr"/>
                      <a:r>
                        <a:rPr lang="zh-CN" altLang="en-US" sz="1400" b="1" i="0" u="none" strike="noStrike" kern="1200" dirty="0" smtClean="0">
                          <a:solidFill>
                            <a:schemeClr val="tx1"/>
                          </a:solidFill>
                          <a:latin typeface="+mn-lt"/>
                          <a:ea typeface="+mn-ea"/>
                          <a:cs typeface="+mn-cs"/>
                        </a:rPr>
                        <a:t>功耗</a:t>
                      </a:r>
                      <a:endParaRPr lang="zh-CN" altLang="en-US"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200" b="0" i="0" u="none" strike="noStrike" dirty="0" smtClean="0">
                          <a:latin typeface="+mn-lt"/>
                          <a:ea typeface="+mn-ea"/>
                        </a:rPr>
                        <a:t>&lt;6 W</a:t>
                      </a:r>
                      <a:endParaRPr lang="en-US" altLang="zh-CN"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latin typeface="+mn-lt"/>
                          <a:ea typeface="+mn-ea"/>
                        </a:rPr>
                        <a:t>&lt;14.52W</a:t>
                      </a:r>
                      <a:endParaRPr lang="en-US" altLang="zh-CN"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latin typeface="+mn-lt"/>
                          <a:ea typeface="+mn-ea"/>
                        </a:rPr>
                        <a:t>&lt;11.42W</a:t>
                      </a:r>
                      <a:endParaRPr lang="en-US" altLang="zh-CN"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3749">
                <a:tc>
                  <a:txBody>
                    <a:bodyPr/>
                    <a:lstStyle/>
                    <a:p>
                      <a:pPr algn="l" fontAlgn="ctr"/>
                      <a:r>
                        <a:rPr lang="zh-CN" altLang="en-US" sz="1400" b="1" i="0" u="none" strike="noStrike" kern="1200" dirty="0" smtClean="0">
                          <a:solidFill>
                            <a:schemeClr val="tx1"/>
                          </a:solidFill>
                          <a:latin typeface="+mn-lt"/>
                          <a:ea typeface="+mn-ea"/>
                          <a:cs typeface="+mn-cs"/>
                        </a:rPr>
                        <a:t>处理器</a:t>
                      </a:r>
                      <a:endParaRPr lang="zh-CN" altLang="en-US"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200" b="0" i="0" u="none" strike="noStrike" kern="1200" baseline="0" dirty="0" smtClean="0">
                          <a:solidFill>
                            <a:srgbClr val="000000"/>
                          </a:solidFill>
                          <a:latin typeface="+mn-lt"/>
                          <a:ea typeface="+mn-ea"/>
                          <a:cs typeface="+mn-cs"/>
                        </a:rPr>
                        <a:t>ARM Cortex A9 1.5GHz </a:t>
                      </a:r>
                      <a:r>
                        <a:rPr lang="zh-CN" altLang="en-US" sz="1200" b="0" i="0" u="none" strike="noStrike" kern="1200" baseline="0" dirty="0" smtClean="0">
                          <a:solidFill>
                            <a:srgbClr val="000000"/>
                          </a:solidFill>
                          <a:latin typeface="+mn-lt"/>
                          <a:ea typeface="+mn-ea"/>
                          <a:cs typeface="+mn-cs"/>
                        </a:rPr>
                        <a:t>双核</a:t>
                      </a:r>
                      <a:endParaRPr lang="en-US" sz="1200" b="0" i="0" u="none" strike="noStrike" kern="1200" baseline="0" dirty="0">
                        <a:solidFill>
                          <a:srgbClr val="000000"/>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200" b="0" i="0" u="none" strike="noStrike" kern="1200" baseline="0" dirty="0" smtClean="0">
                          <a:solidFill>
                            <a:srgbClr val="000000"/>
                          </a:solidFill>
                          <a:latin typeface="+mn-lt"/>
                          <a:ea typeface="+mn-ea"/>
                          <a:cs typeface="+mn-cs"/>
                        </a:rPr>
                        <a:t>AMD T40N 1.0GHz</a:t>
                      </a:r>
                      <a:r>
                        <a:rPr lang="zh-CN" altLang="zh-CN" sz="1200" b="0" i="0" u="none" strike="noStrike" kern="1200" baseline="0" dirty="0" smtClean="0">
                          <a:solidFill>
                            <a:srgbClr val="000000"/>
                          </a:solidFill>
                          <a:latin typeface="+mn-lt"/>
                          <a:ea typeface="+mn-ea"/>
                          <a:cs typeface="+mn-cs"/>
                        </a:rPr>
                        <a:t>双核</a:t>
                      </a:r>
                      <a:endParaRPr lang="en-US" altLang="zh-CN" sz="1200" b="0" i="0" u="none" strike="noStrike" kern="1200" baseline="0" dirty="0">
                        <a:solidFill>
                          <a:srgbClr val="000000"/>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kern="1200" baseline="0" dirty="0" smtClean="0">
                          <a:solidFill>
                            <a:srgbClr val="000000"/>
                          </a:solidFill>
                          <a:latin typeface="+mn-lt"/>
                          <a:ea typeface="+mn-ea"/>
                          <a:cs typeface="+mn-cs"/>
                        </a:rPr>
                        <a:t>Intel D2550 1.86GHz</a:t>
                      </a:r>
                      <a:endParaRPr lang="en-US" altLang="zh-CN" sz="1200" b="0" i="0" u="none" strike="noStrike" kern="1200" baseline="0" dirty="0">
                        <a:solidFill>
                          <a:srgbClr val="000000"/>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039">
                <a:tc>
                  <a:txBody>
                    <a:bodyPr/>
                    <a:lstStyle/>
                    <a:p>
                      <a:pPr algn="l" fontAlgn="ctr"/>
                      <a:r>
                        <a:rPr lang="zh-CN" altLang="en-US" sz="1400" b="1" i="0" u="none" strike="noStrike" kern="1200" dirty="0" smtClean="0">
                          <a:solidFill>
                            <a:schemeClr val="tx1"/>
                          </a:solidFill>
                          <a:latin typeface="+mn-lt"/>
                          <a:ea typeface="+mn-ea"/>
                          <a:cs typeface="+mn-cs"/>
                        </a:rPr>
                        <a:t>内存</a:t>
                      </a:r>
                      <a:endParaRPr lang="zh-CN" altLang="en-US"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kern="1200" dirty="0" smtClean="0">
                          <a:solidFill>
                            <a:schemeClr val="tx1"/>
                          </a:solidFill>
                          <a:latin typeface="+mn-lt"/>
                          <a:ea typeface="+mn-ea"/>
                          <a:cs typeface="+mn-cs"/>
                        </a:rPr>
                        <a:t>1024M DDR3</a:t>
                      </a:r>
                      <a:endParaRPr lang="en-US"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kern="1200" dirty="0" smtClean="0">
                          <a:solidFill>
                            <a:schemeClr val="tx1"/>
                          </a:solidFill>
                          <a:latin typeface="+mn-lt"/>
                          <a:ea typeface="+mn-ea"/>
                          <a:cs typeface="+mn-cs"/>
                        </a:rPr>
                        <a:t>2GB DDR3</a:t>
                      </a:r>
                      <a:r>
                        <a:rPr lang="zh-CN" altLang="zh-CN" sz="1200" b="0" i="0" u="none" strike="noStrike" kern="1200" dirty="0" smtClean="0">
                          <a:solidFill>
                            <a:schemeClr val="tx1"/>
                          </a:solidFill>
                          <a:latin typeface="+mn-lt"/>
                          <a:ea typeface="+mn-ea"/>
                          <a:cs typeface="+mn-cs"/>
                        </a:rPr>
                        <a:t>（最大支持</a:t>
                      </a:r>
                      <a:r>
                        <a:rPr lang="en-US" altLang="zh-CN" sz="1200" b="0" i="0" u="none" strike="noStrike" kern="1200" dirty="0" smtClean="0">
                          <a:solidFill>
                            <a:schemeClr val="tx1"/>
                          </a:solidFill>
                          <a:latin typeface="+mn-lt"/>
                          <a:ea typeface="+mn-ea"/>
                          <a:cs typeface="+mn-cs"/>
                        </a:rPr>
                        <a:t>4GB </a:t>
                      </a:r>
                      <a:r>
                        <a:rPr lang="zh-CN" altLang="zh-CN" sz="1200" b="0" i="0" u="none" strike="noStrike" kern="1200" dirty="0" smtClean="0">
                          <a:solidFill>
                            <a:schemeClr val="tx1"/>
                          </a:solidFill>
                          <a:latin typeface="+mn-lt"/>
                          <a:ea typeface="+mn-ea"/>
                          <a:cs typeface="+mn-cs"/>
                        </a:rPr>
                        <a:t>）</a:t>
                      </a:r>
                      <a:endParaRPr lang="en-US" altLang="zh-CN"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kern="1200" dirty="0" smtClean="0">
                          <a:solidFill>
                            <a:schemeClr val="tx1"/>
                          </a:solidFill>
                          <a:latin typeface="+mn-lt"/>
                          <a:ea typeface="+mn-ea"/>
                          <a:cs typeface="+mn-cs"/>
                        </a:rPr>
                        <a:t>2GB DDR3</a:t>
                      </a:r>
                      <a:r>
                        <a:rPr lang="zh-CN" altLang="zh-CN" sz="1200" b="0" i="0" u="none" strike="noStrike" kern="1200" dirty="0" smtClean="0">
                          <a:solidFill>
                            <a:schemeClr val="tx1"/>
                          </a:solidFill>
                          <a:latin typeface="+mn-lt"/>
                          <a:ea typeface="+mn-ea"/>
                          <a:cs typeface="+mn-cs"/>
                        </a:rPr>
                        <a:t>（最高支持</a:t>
                      </a:r>
                      <a:r>
                        <a:rPr lang="en-US" altLang="zh-CN" sz="1200" b="0" i="0" u="none" strike="noStrike" kern="1200" dirty="0" smtClean="0">
                          <a:solidFill>
                            <a:schemeClr val="tx1"/>
                          </a:solidFill>
                          <a:latin typeface="+mn-lt"/>
                          <a:ea typeface="+mn-ea"/>
                          <a:cs typeface="+mn-cs"/>
                        </a:rPr>
                        <a:t>4GB</a:t>
                      </a:r>
                      <a:r>
                        <a:rPr lang="zh-CN" altLang="zh-CN" sz="1200" b="0" i="0" u="none" strike="noStrike" kern="1200" dirty="0" smtClean="0">
                          <a:solidFill>
                            <a:schemeClr val="tx1"/>
                          </a:solidFill>
                          <a:latin typeface="+mn-lt"/>
                          <a:ea typeface="+mn-ea"/>
                          <a:cs typeface="+mn-cs"/>
                        </a:rPr>
                        <a:t>）</a:t>
                      </a:r>
                      <a:endParaRPr lang="en-US" altLang="zh-CN"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813">
                <a:tc>
                  <a:txBody>
                    <a:bodyPr/>
                    <a:lstStyle/>
                    <a:p>
                      <a:pPr algn="l" fontAlgn="ctr"/>
                      <a:r>
                        <a:rPr lang="zh-CN" altLang="en-US" sz="1400" b="1" i="0" u="none" strike="noStrike" kern="1200" dirty="0" smtClean="0">
                          <a:solidFill>
                            <a:schemeClr val="tx1"/>
                          </a:solidFill>
                          <a:latin typeface="+mn-lt"/>
                          <a:ea typeface="+mn-ea"/>
                          <a:cs typeface="+mn-cs"/>
                        </a:rPr>
                        <a:t>操作系统</a:t>
                      </a:r>
                      <a:endParaRPr lang="en-US" altLang="zh-CN"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200" b="0" i="0" u="none" strike="noStrike" kern="1200" dirty="0" smtClean="0">
                          <a:solidFill>
                            <a:schemeClr val="tx1"/>
                          </a:solidFill>
                          <a:latin typeface="+mn-lt"/>
                          <a:ea typeface="+mn-ea"/>
                          <a:cs typeface="+mn-cs"/>
                        </a:rPr>
                        <a:t>Linux</a:t>
                      </a:r>
                      <a:endParaRPr lang="zh-CN" altLang="en-US"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spcAft>
                          <a:spcPts val="0"/>
                        </a:spcAft>
                      </a:pPr>
                      <a:r>
                        <a:rPr lang="en-US" altLang="en-US" sz="1200" b="0" i="0" u="none" strike="noStrike" kern="1200" dirty="0" smtClean="0">
                          <a:solidFill>
                            <a:schemeClr val="tx1"/>
                          </a:solidFill>
                          <a:latin typeface="+mn-lt"/>
                          <a:ea typeface="+mn-ea"/>
                          <a:cs typeface="+mn-cs"/>
                        </a:rPr>
                        <a:t>WES7</a:t>
                      </a:r>
                      <a:endParaRPr lang="en-US" altLang="en-US" sz="1200" b="0" i="0" u="none" strike="noStrike" kern="1200" dirty="0" smtClean="0">
                        <a:solidFill>
                          <a:schemeClr val="tx1"/>
                        </a:solidFill>
                        <a:latin typeface="+mn-lt"/>
                        <a:ea typeface="+mn-ea"/>
                        <a:cs typeface="+mn-cs"/>
                      </a:endParaRPr>
                    </a:p>
                    <a:p>
                      <a:pPr algn="ctr">
                        <a:spcAft>
                          <a:spcPts val="0"/>
                        </a:spcAft>
                      </a:pPr>
                      <a:r>
                        <a:rPr lang="en-US" altLang="zh-CN" sz="1200" b="0" i="0" u="none" strike="noStrike" kern="1200" dirty="0" smtClean="0">
                          <a:solidFill>
                            <a:schemeClr val="tx1"/>
                          </a:solidFill>
                          <a:latin typeface="+mn-lt"/>
                          <a:ea typeface="+mn-ea"/>
                          <a:cs typeface="+mn-cs"/>
                        </a:rPr>
                        <a:t>Linux</a:t>
                      </a:r>
                      <a:endParaRPr lang="zh-CN" altLang="en-US" sz="1200" b="0" i="0" u="none" strike="noStrike" kern="1200" dirty="0" smtClean="0">
                        <a:solidFill>
                          <a:schemeClr val="tx1"/>
                        </a:solidFill>
                        <a:latin typeface="+mn-lt"/>
                        <a:ea typeface="+mn-ea"/>
                        <a:cs typeface="+mn-cs"/>
                      </a:endParaRPr>
                    </a:p>
                  </a:txBody>
                  <a:tcPr marL="114302" marR="114302"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spcAft>
                          <a:spcPts val="0"/>
                        </a:spcAft>
                      </a:pPr>
                      <a:r>
                        <a:rPr lang="en-US" altLang="en-US" sz="1200" b="0" i="0" u="none" strike="noStrike" kern="1200" dirty="0" smtClean="0">
                          <a:solidFill>
                            <a:schemeClr val="tx1"/>
                          </a:solidFill>
                          <a:latin typeface="+mn-lt"/>
                          <a:ea typeface="+mn-ea"/>
                          <a:cs typeface="+mn-cs"/>
                        </a:rPr>
                        <a:t>WES7</a:t>
                      </a:r>
                      <a:endParaRPr lang="en-US" altLang="en-US" sz="1200" b="0" i="0" u="none" strike="noStrike" kern="1200" dirty="0" smtClean="0">
                        <a:solidFill>
                          <a:schemeClr val="tx1"/>
                        </a:solidFill>
                        <a:latin typeface="+mn-lt"/>
                        <a:ea typeface="+mn-ea"/>
                        <a:cs typeface="+mn-cs"/>
                      </a:endParaRPr>
                    </a:p>
                    <a:p>
                      <a:pPr algn="ctr">
                        <a:spcAft>
                          <a:spcPts val="0"/>
                        </a:spcAft>
                      </a:pPr>
                      <a:r>
                        <a:rPr lang="en-US" altLang="zh-CN" sz="1200" b="0" i="0" u="none" strike="noStrike" kern="1200" dirty="0" smtClean="0">
                          <a:solidFill>
                            <a:schemeClr val="tx1"/>
                          </a:solidFill>
                          <a:latin typeface="+mn-lt"/>
                          <a:ea typeface="+mn-ea"/>
                          <a:cs typeface="+mn-cs"/>
                        </a:rPr>
                        <a:t>Linux</a:t>
                      </a:r>
                      <a:endParaRPr lang="zh-CN" altLang="en-US" sz="1200" b="0" i="0" u="none" strike="noStrike" kern="1200" dirty="0" smtClean="0">
                        <a:solidFill>
                          <a:schemeClr val="tx1"/>
                        </a:solidFill>
                        <a:latin typeface="+mn-lt"/>
                        <a:ea typeface="+mn-ea"/>
                        <a:cs typeface="+mn-cs"/>
                      </a:endParaRPr>
                    </a:p>
                  </a:txBody>
                  <a:tcPr marL="114302" marR="114302"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7012">
                <a:tc>
                  <a:txBody>
                    <a:bodyPr/>
                    <a:lstStyle/>
                    <a:p>
                      <a:pPr algn="l" fontAlgn="ctr"/>
                      <a:r>
                        <a:rPr lang="zh-CN" altLang="en-US" sz="1400" b="1" i="0" u="none" strike="noStrike" kern="1200" dirty="0" smtClean="0">
                          <a:solidFill>
                            <a:schemeClr val="tx1"/>
                          </a:solidFill>
                          <a:latin typeface="+mn-lt"/>
                          <a:ea typeface="+mn-ea"/>
                          <a:cs typeface="+mn-cs"/>
                        </a:rPr>
                        <a:t>显示接口</a:t>
                      </a:r>
                      <a:endParaRPr lang="en-US" altLang="zh-CN"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smtClean="0">
                          <a:latin typeface="+mn-lt"/>
                          <a:ea typeface="+mn-ea"/>
                        </a:rPr>
                        <a:t>支持扩展双显</a:t>
                      </a:r>
                      <a:endParaRPr lang="en-US" altLang="zh-CN" sz="1200" dirty="0" smtClean="0">
                        <a:latin typeface="+mn-lt"/>
                        <a:ea typeface="+mn-ea"/>
                      </a:endParaRPr>
                    </a:p>
                    <a:p>
                      <a:pPr algn="ctr"/>
                      <a:r>
                        <a:rPr lang="en-US" altLang="zh-CN" sz="1200" dirty="0" smtClean="0">
                          <a:latin typeface="+mn-lt"/>
                          <a:ea typeface="+mn-ea"/>
                        </a:rPr>
                        <a:t>DVI+VGA</a:t>
                      </a:r>
                      <a:r>
                        <a:rPr lang="zh-CN" altLang="en-US" sz="1200" dirty="0" smtClean="0">
                          <a:latin typeface="+mn-lt"/>
                          <a:ea typeface="+mn-ea"/>
                        </a:rPr>
                        <a:t>：</a:t>
                      </a:r>
                      <a:r>
                        <a:rPr lang="en-US" altLang="zh-CN" sz="1200" dirty="0" smtClean="0">
                          <a:latin typeface="+mn-lt"/>
                          <a:ea typeface="+mn-ea"/>
                        </a:rPr>
                        <a:t>1920x1200</a:t>
                      </a:r>
                      <a:endParaRPr lang="zh-CN" altLang="en-US"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sz="1200" dirty="0" smtClean="0">
                          <a:latin typeface="+mn-lt"/>
                          <a:ea typeface="+mn-ea"/>
                        </a:rPr>
                        <a:t>支持扩展双显</a:t>
                      </a:r>
                      <a:endParaRPr lang="en-US" altLang="zh-CN" sz="1200" dirty="0" smtClean="0">
                        <a:latin typeface="+mn-lt"/>
                        <a:ea typeface="+mn-ea"/>
                      </a:endParaRPr>
                    </a:p>
                    <a:p>
                      <a:pPr algn="ctr"/>
                      <a:r>
                        <a:rPr lang="en-US" altLang="zh-CN" sz="1200" dirty="0" smtClean="0">
                          <a:latin typeface="+mn-lt"/>
                          <a:ea typeface="+mn-ea"/>
                        </a:rPr>
                        <a:t>DVI+VGA</a:t>
                      </a:r>
                      <a:r>
                        <a:rPr lang="zh-CN" altLang="en-US" sz="1200" dirty="0" smtClean="0">
                          <a:latin typeface="+mn-lt"/>
                          <a:ea typeface="+mn-ea"/>
                        </a:rPr>
                        <a:t>：</a:t>
                      </a:r>
                      <a:r>
                        <a:rPr lang="en-US" altLang="zh-CN" sz="1200" dirty="0" smtClean="0">
                          <a:latin typeface="+mn-lt"/>
                          <a:ea typeface="+mn-ea"/>
                        </a:rPr>
                        <a:t>1920x1200</a:t>
                      </a:r>
                      <a:endParaRPr lang="zh-CN" altLang="en-US"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smtClean="0">
                          <a:latin typeface="+mn-lt"/>
                          <a:ea typeface="+mn-ea"/>
                        </a:rPr>
                        <a:t>支持扩展双显</a:t>
                      </a:r>
                      <a:endParaRPr lang="en-US" altLang="zh-CN" sz="1200" kern="1200" dirty="0" smtClean="0">
                        <a:solidFill>
                          <a:schemeClr val="tx1"/>
                        </a:solidFill>
                        <a:latin typeface="+mn-lt"/>
                        <a:ea typeface="+mn-ea"/>
                        <a:cs typeface="+mn-cs"/>
                      </a:endParaRPr>
                    </a:p>
                    <a:p>
                      <a:pPr algn="ctr"/>
                      <a:r>
                        <a:rPr lang="en-US" altLang="zh-CN" sz="1200" kern="1200" dirty="0" smtClean="0">
                          <a:solidFill>
                            <a:schemeClr val="tx1"/>
                          </a:solidFill>
                          <a:latin typeface="+mn-lt"/>
                          <a:ea typeface="+mn-ea"/>
                          <a:cs typeface="+mn-cs"/>
                        </a:rPr>
                        <a:t>DVI+VGA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1920x1200</a:t>
                      </a:r>
                      <a:endParaRPr lang="zh-CN" altLang="en-US" sz="1200"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9929">
                <a:tc>
                  <a:txBody>
                    <a:bodyPr/>
                    <a:lstStyle/>
                    <a:p>
                      <a:pPr algn="l" fontAlgn="ctr"/>
                      <a:r>
                        <a:rPr lang="zh-CN" altLang="en-US" sz="1400" b="1" i="0" u="none" strike="noStrike" kern="1200" dirty="0" smtClean="0">
                          <a:solidFill>
                            <a:schemeClr val="tx1"/>
                          </a:solidFill>
                          <a:latin typeface="+mn-lt"/>
                          <a:ea typeface="+mn-ea"/>
                          <a:cs typeface="+mn-cs"/>
                        </a:rPr>
                        <a:t>合适场景</a:t>
                      </a:r>
                      <a:endParaRPr lang="en-US" altLang="zh-CN"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smtClean="0">
                          <a:latin typeface="+mn-lt"/>
                          <a:ea typeface="+mn-ea"/>
                        </a:rPr>
                        <a:t>高性能办公</a:t>
                      </a:r>
                      <a:endParaRPr lang="zh-CN" altLang="en-US"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smtClean="0">
                          <a:latin typeface="+mn-lt"/>
                          <a:ea typeface="+mn-ea"/>
                        </a:rPr>
                        <a:t>高性能图形、视频播放</a:t>
                      </a:r>
                      <a:endParaRPr lang="zh-CN" altLang="en-US"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smtClean="0">
                          <a:latin typeface="+mn-lt"/>
                          <a:ea typeface="+mn-ea"/>
                        </a:rPr>
                        <a:t>高性能图形、营业厅</a:t>
                      </a:r>
                      <a:endParaRPr lang="zh-CN" altLang="en-US"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0127">
                <a:tc>
                  <a:txBody>
                    <a:bodyPr/>
                    <a:lstStyle/>
                    <a:p>
                      <a:pPr algn="l" fontAlgn="ctr"/>
                      <a:r>
                        <a:rPr lang="zh-CN" altLang="en-US" sz="1400" b="1" i="0" u="none" strike="noStrike" kern="1200" dirty="0" smtClean="0">
                          <a:solidFill>
                            <a:schemeClr val="tx1"/>
                          </a:solidFill>
                          <a:latin typeface="+mn-lt"/>
                          <a:ea typeface="+mn-ea"/>
                          <a:cs typeface="+mn-cs"/>
                        </a:rPr>
                        <a:t>其它</a:t>
                      </a:r>
                      <a:endParaRPr lang="en-US" altLang="zh-CN" sz="1400" b="1"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kumimoji="1" lang="en-US" altLang="zh-CN" sz="1200" b="0" i="0" u="none" strike="noStrike" kern="1200" cap="none" normalizeH="0" baseline="0" dirty="0" smtClean="0">
                          <a:ln>
                            <a:noFill/>
                          </a:ln>
                          <a:solidFill>
                            <a:srgbClr val="000000"/>
                          </a:solidFill>
                          <a:effectLst/>
                          <a:latin typeface="+mn-lt"/>
                          <a:ea typeface="+mn-ea"/>
                          <a:cs typeface="+mn-cs"/>
                        </a:rPr>
                        <a:t>6</a:t>
                      </a:r>
                      <a:r>
                        <a:rPr lang="en-US" altLang="zh-CN" sz="1200" b="0" i="0" u="none" strike="noStrike" kern="1200" dirty="0" smtClean="0">
                          <a:solidFill>
                            <a:schemeClr val="tx1"/>
                          </a:solidFill>
                          <a:latin typeface="+mn-lt"/>
                          <a:ea typeface="+mn-ea"/>
                          <a:cs typeface="+mn-cs"/>
                        </a:rPr>
                        <a:t>×</a:t>
                      </a:r>
                      <a:r>
                        <a:rPr kumimoji="1" lang="en-US" altLang="zh-CN" sz="1200" b="0" i="0" u="none" strike="noStrike" kern="1200" cap="none" normalizeH="0" baseline="0" dirty="0" smtClean="0">
                          <a:ln>
                            <a:noFill/>
                          </a:ln>
                          <a:solidFill>
                            <a:srgbClr val="000000"/>
                          </a:solidFill>
                          <a:effectLst/>
                          <a:latin typeface="+mn-lt"/>
                          <a:ea typeface="+mn-ea"/>
                          <a:cs typeface="+mn-cs"/>
                        </a:rPr>
                        <a:t>USB</a:t>
                      </a:r>
                      <a:endParaRPr lang="zh-CN" altLang="en-US"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zh-CN" sz="1200" b="0" i="0" u="none" strike="noStrike" kern="1200" dirty="0" smtClean="0">
                          <a:solidFill>
                            <a:schemeClr val="tx1"/>
                          </a:solidFill>
                          <a:latin typeface="+mn-lt"/>
                          <a:ea typeface="+mn-ea"/>
                          <a:cs typeface="+mn-cs"/>
                        </a:rPr>
                        <a:t>Radeon HD 6200 series显卡</a:t>
                      </a:r>
                      <a:endParaRPr lang="zh-CN" altLang="en-US" sz="1200" b="0" i="0" u="none" strike="noStrike" kern="1200" dirty="0">
                        <a:solidFill>
                          <a:schemeClr val="tx1"/>
                        </a:solidFill>
                        <a:latin typeface="+mn-lt"/>
                        <a:ea typeface="+mn-ea"/>
                        <a:cs typeface="+mn-cs"/>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1" lang="en-US" altLang="zh-CN" sz="1200" b="0" i="0" u="none" strike="noStrike" kern="1200" cap="none" normalizeH="0" baseline="0" dirty="0" smtClean="0">
                          <a:ln>
                            <a:noFill/>
                          </a:ln>
                          <a:solidFill>
                            <a:srgbClr val="000000"/>
                          </a:solidFill>
                          <a:effectLst/>
                          <a:latin typeface="+mn-lt"/>
                          <a:ea typeface="+mn-ea"/>
                          <a:cs typeface="+mn-cs"/>
                        </a:rPr>
                        <a:t>6</a:t>
                      </a:r>
                      <a:r>
                        <a:rPr lang="en-US" altLang="zh-CN" sz="1200" b="0" i="0" u="none" strike="noStrike" kern="1200" dirty="0" smtClean="0">
                          <a:solidFill>
                            <a:schemeClr val="tx1"/>
                          </a:solidFill>
                          <a:latin typeface="+mn-lt"/>
                          <a:ea typeface="+mn-ea"/>
                          <a:cs typeface="+mn-cs"/>
                        </a:rPr>
                        <a:t>×</a:t>
                      </a:r>
                      <a:r>
                        <a:rPr kumimoji="1" lang="en-US" altLang="zh-CN" sz="1200" b="0" i="0" u="none" strike="noStrike" kern="1200" cap="none" normalizeH="0" baseline="0" dirty="0" smtClean="0">
                          <a:ln>
                            <a:noFill/>
                          </a:ln>
                          <a:solidFill>
                            <a:srgbClr val="000000"/>
                          </a:solidFill>
                          <a:effectLst/>
                          <a:latin typeface="+mn-lt"/>
                          <a:ea typeface="+mn-ea"/>
                          <a:cs typeface="+mn-cs"/>
                        </a:rPr>
                        <a:t>USB+1</a:t>
                      </a:r>
                      <a:r>
                        <a:rPr lang="en-US" altLang="zh-CN" sz="1200" b="0" i="0" u="none" strike="noStrike" kern="1200" dirty="0" smtClean="0">
                          <a:solidFill>
                            <a:schemeClr val="tx1"/>
                          </a:solidFill>
                          <a:latin typeface="+mn-lt"/>
                          <a:ea typeface="+mn-ea"/>
                          <a:cs typeface="+mn-cs"/>
                        </a:rPr>
                        <a:t>×</a:t>
                      </a:r>
                      <a:r>
                        <a:rPr kumimoji="1" lang="en-US" altLang="zh-CN" sz="1200" b="0" i="0" u="none" strike="noStrike" kern="1200" cap="none" normalizeH="0" baseline="0" dirty="0" smtClean="0">
                          <a:ln>
                            <a:noFill/>
                          </a:ln>
                          <a:solidFill>
                            <a:srgbClr val="000000"/>
                          </a:solidFill>
                          <a:effectLst/>
                          <a:latin typeface="+mn-lt"/>
                          <a:ea typeface="+mn-ea"/>
                          <a:cs typeface="+mn-cs"/>
                        </a:rPr>
                        <a:t>COM</a:t>
                      </a:r>
                      <a:endParaRPr kumimoji="1" lang="en-US" altLang="zh-CN" sz="1200" b="0" i="0" u="none" strike="noStrike" kern="1200" cap="none" normalizeH="0" baseline="0" dirty="0" smtClean="0">
                        <a:ln>
                          <a:noFill/>
                        </a:ln>
                        <a:solidFill>
                          <a:srgbClr val="000000"/>
                        </a:solidFill>
                        <a:effectLst/>
                        <a:latin typeface="+mn-lt"/>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defRPr/>
                      </a:pPr>
                      <a:r>
                        <a:rPr kumimoji="1" lang="en-US" altLang="zh-CN" sz="1200" b="0" i="0" u="none" strike="noStrike" kern="1200" cap="none" normalizeH="0" baseline="0" dirty="0" smtClean="0">
                          <a:ln>
                            <a:noFill/>
                          </a:ln>
                          <a:solidFill>
                            <a:srgbClr val="000000"/>
                          </a:solidFill>
                          <a:effectLst/>
                          <a:latin typeface="+mn-lt"/>
                          <a:ea typeface="+mn-ea"/>
                          <a:cs typeface="+mn-cs"/>
                        </a:rPr>
                        <a:t>+1</a:t>
                      </a:r>
                      <a:r>
                        <a:rPr lang="en-US" altLang="zh-CN" sz="1200" b="0" i="0" u="none" strike="noStrike" kern="1200" dirty="0" smtClean="0">
                          <a:solidFill>
                            <a:schemeClr val="tx1"/>
                          </a:solidFill>
                          <a:latin typeface="+mn-lt"/>
                          <a:ea typeface="+mn-ea"/>
                          <a:cs typeface="+mn-cs"/>
                        </a:rPr>
                        <a:t>×</a:t>
                      </a:r>
                      <a:r>
                        <a:rPr kumimoji="1" lang="en-US" altLang="zh-CN" sz="1200" b="0" i="0" u="none" strike="noStrike" kern="1200" cap="none" normalizeH="0" baseline="0" dirty="0" smtClean="0">
                          <a:ln>
                            <a:noFill/>
                          </a:ln>
                          <a:solidFill>
                            <a:srgbClr val="000000"/>
                          </a:solidFill>
                          <a:effectLst/>
                          <a:latin typeface="+mn-lt"/>
                          <a:ea typeface="+mn-ea"/>
                          <a:cs typeface="+mn-cs"/>
                        </a:rPr>
                        <a:t>LPT</a:t>
                      </a:r>
                      <a:endParaRPr lang="zh-CN" altLang="en-US" sz="1200" b="0" i="0" u="none" strike="noStrike" dirty="0">
                        <a:latin typeface="+mn-lt"/>
                        <a:ea typeface="+mn-ea"/>
                      </a:endParaRPr>
                    </a:p>
                  </a:txBody>
                  <a:tcPr marL="9525" marR="9525" marT="79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6614" name="矩形 23"/>
          <p:cNvSpPr>
            <a:spLocks noChangeArrowheads="1"/>
          </p:cNvSpPr>
          <p:nvPr/>
        </p:nvSpPr>
        <p:spPr bwMode="auto">
          <a:xfrm>
            <a:off x="1150938" y="5842000"/>
            <a:ext cx="655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defRPr/>
            </a:pPr>
            <a:r>
              <a:rPr lang="zh-CN" altLang="en-US" sz="2000" b="1" dirty="0" smtClean="0">
                <a:solidFill>
                  <a:srgbClr val="990000"/>
                </a:solidFill>
                <a:latin typeface="+mn-lt"/>
                <a:ea typeface="+mn-ea"/>
              </a:rPr>
              <a:t>丰富种类的瘦客户端，灵活满足不同的应用场景需要</a:t>
            </a:r>
            <a:endParaRPr lang="en-US" altLang="zh-CN" sz="2000" b="1" dirty="0" smtClean="0">
              <a:solidFill>
                <a:srgbClr val="990000"/>
              </a:solidFill>
              <a:latin typeface="+mn-lt"/>
              <a:ea typeface="+mn-ea"/>
            </a:endParaRPr>
          </a:p>
        </p:txBody>
      </p:sp>
      <p:pic>
        <p:nvPicPr>
          <p:cNvPr id="64567"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1870075"/>
            <a:ext cx="15843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8" name="图片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700213"/>
            <a:ext cx="4683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9"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1628775"/>
            <a:ext cx="6477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29"/>
          <p:cNvSpPr txBox="1"/>
          <p:nvPr/>
        </p:nvSpPr>
        <p:spPr bwMode="auto">
          <a:xfrm>
            <a:off x="250825" y="358775"/>
            <a:ext cx="48609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fontAlgn="t">
              <a:defRPr/>
            </a:pPr>
            <a:endParaRPr lang="zh-CN" altLang="en-US" dirty="0">
              <a:latin typeface="+mj-ea"/>
              <a:sym typeface="Arial" panose="020B0604020202020204" pitchFamily="34" charset="0"/>
            </a:endParaRPr>
          </a:p>
        </p:txBody>
      </p:sp>
      <p:sp>
        <p:nvSpPr>
          <p:cNvPr id="2" name="Title 1"/>
          <p:cNvSpPr>
            <a:spLocks noGrp="1"/>
          </p:cNvSpPr>
          <p:nvPr>
            <p:ph type="title"/>
          </p:nvPr>
        </p:nvSpPr>
        <p:spPr/>
        <p:txBody>
          <a:bodyPr/>
          <a:lstStyle/>
          <a:p>
            <a:r>
              <a:rPr lang="zh-CN" altLang="en-US" dirty="0">
                <a:latin typeface="+mj-ea"/>
              </a:rPr>
              <a:t>华为桌面云硬件</a:t>
            </a:r>
            <a:r>
              <a:rPr lang="zh-CN" altLang="en-US" dirty="0" smtClean="0">
                <a:latin typeface="+mj-ea"/>
              </a:rPr>
              <a:t>客户端</a:t>
            </a:r>
            <a:endParaRPr lang="en-US" dirty="0"/>
          </a:p>
        </p:txBody>
      </p:sp>
    </p:spTree>
  </p:cSld>
  <p:clrMapOvr>
    <a:masterClrMapping/>
  </p:clrMapOvr>
  <p:transition advClick="0" advTm="8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57200" lvl="1" indent="-457200" eaLnBrk="1" hangingPunct="1">
              <a:buSzTx/>
              <a:buFont typeface="+mj-lt"/>
              <a:buAutoNum type="arabicPeriod"/>
              <a:defRPr/>
            </a:pPr>
            <a:r>
              <a:rPr lang="zh-CN" altLang="en-US" sz="2200" dirty="0">
                <a:solidFill>
                  <a:srgbClr val="777777"/>
                </a:solidFill>
                <a:latin typeface="+mn-ea"/>
                <a:cs typeface="+mn-cs"/>
              </a:rPr>
              <a:t>云计算硬件概览</a:t>
            </a:r>
            <a:endParaRPr lang="zh-CN" altLang="en-US" sz="2200" dirty="0">
              <a:solidFill>
                <a:srgbClr val="777777"/>
              </a:solidFill>
              <a:latin typeface="+mn-ea"/>
              <a:cs typeface="+mn-cs"/>
            </a:endParaRPr>
          </a:p>
          <a:p>
            <a:pPr marL="457200" indent="-457200" eaLnBrk="1" hangingPunct="1">
              <a:buClr>
                <a:schemeClr val="tx1"/>
              </a:buClr>
              <a:buSzTx/>
              <a:buFont typeface="+mj-lt"/>
              <a:buAutoNum type="arabicPeriod" startAt="2"/>
              <a:defRPr/>
            </a:pPr>
            <a:r>
              <a:rPr lang="zh-CN" altLang="en-US" dirty="0" smtClean="0">
                <a:solidFill>
                  <a:srgbClr val="777777"/>
                </a:solidFill>
                <a:latin typeface="+mn-ea"/>
              </a:rPr>
              <a:t>服务器介绍</a:t>
            </a:r>
            <a:endParaRPr lang="en-US" altLang="zh-CN" dirty="0" smtClean="0">
              <a:latin typeface="+mn-ea"/>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存储设备介绍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dirty="0">
                <a:solidFill>
                  <a:srgbClr val="777777"/>
                </a:solidFill>
                <a:latin typeface="+mn-ea"/>
                <a:cs typeface="+mn-cs"/>
              </a:rPr>
              <a:t>交换机介绍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en-US" altLang="zh-CN" sz="2200" dirty="0">
                <a:solidFill>
                  <a:srgbClr val="777777"/>
                </a:solidFill>
                <a:cs typeface="+mn-cs"/>
              </a:rPr>
              <a:t>TC</a:t>
            </a:r>
            <a:r>
              <a:rPr lang="zh-CN" altLang="en-US" sz="2200" dirty="0">
                <a:solidFill>
                  <a:srgbClr val="777777"/>
                </a:solidFill>
                <a:latin typeface="+mn-ea"/>
                <a:cs typeface="+mn-cs"/>
              </a:rPr>
              <a:t>设备介绍</a:t>
            </a:r>
            <a:endParaRPr lang="en-US" altLang="zh-CN" sz="2200" dirty="0">
              <a:solidFill>
                <a:srgbClr val="777777"/>
              </a:solidFill>
              <a:latin typeface="+mn-ea"/>
              <a:cs typeface="+mn-cs"/>
            </a:endParaRPr>
          </a:p>
          <a:p>
            <a:pPr marL="457200" lvl="1" indent="-457200" eaLnBrk="1" hangingPunct="1">
              <a:buSzTx/>
              <a:buFont typeface="+mj-lt"/>
              <a:buAutoNum type="arabicPeriod" startAt="3"/>
              <a:defRPr/>
            </a:pPr>
            <a:r>
              <a:rPr lang="zh-CN" altLang="en-US" sz="2200" b="1" dirty="0">
                <a:latin typeface="+mn-ea"/>
              </a:rPr>
              <a:t>云计算硬件典型部署</a:t>
            </a:r>
            <a:r>
              <a:rPr lang="zh-CN" altLang="en-US" sz="2200" b="1" dirty="0" smtClean="0">
                <a:latin typeface="+mn-ea"/>
              </a:rPr>
              <a:t>形态</a:t>
            </a:r>
            <a:endParaRPr lang="zh-CN" altLang="en-US" sz="2200" b="1" dirty="0">
              <a:latin typeface="+mn-ea"/>
              <a:cs typeface="+mn-cs"/>
            </a:endParaRPr>
          </a:p>
          <a:p>
            <a:pPr marL="419100" indent="-419100" eaLnBrk="1" hangingPunct="1">
              <a:buClr>
                <a:schemeClr val="tx1"/>
              </a:buClr>
              <a:buSzTx/>
              <a:buFont typeface="Wingdings" panose="05000000000000000000" pitchFamily="2" charset="2"/>
              <a:buAutoNum type="arabicPeriod" startAt="2"/>
              <a:defRPr/>
            </a:pPr>
            <a:endParaRPr lang="zh-CN" altLang="en-US" dirty="0" smtClean="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19100" indent="-419100" eaLnBrk="1" hangingPunct="1">
              <a:buClr>
                <a:schemeClr val="tx1"/>
              </a:buClr>
              <a:buSzTx/>
              <a:buFont typeface="Wingdings" panose="05000000000000000000" pitchFamily="2" charset="2"/>
              <a:buAutoNum type="arabicPeriod"/>
              <a:defRPr/>
            </a:pPr>
            <a:r>
              <a:rPr lang="zh-CN" altLang="en-US" b="1" dirty="0" smtClean="0">
                <a:latin typeface="+mn-ea"/>
              </a:rPr>
              <a:t>云计算硬件概览</a:t>
            </a:r>
            <a:endParaRPr lang="zh-CN" altLang="en-US" b="1" dirty="0" smtClean="0">
              <a:latin typeface="+mn-ea"/>
            </a:endParaRPr>
          </a:p>
          <a:p>
            <a:pPr marL="457200" lvl="1" indent="-457200" eaLnBrk="1" hangingPunct="1">
              <a:buSzTx/>
              <a:buFont typeface="+mj-lt"/>
              <a:buAutoNum type="arabicPeriod" startAt="2"/>
              <a:defRPr/>
            </a:pPr>
            <a:r>
              <a:rPr lang="zh-CN" altLang="en-US" sz="2200" dirty="0" smtClean="0">
                <a:solidFill>
                  <a:srgbClr val="777777"/>
                </a:solidFill>
                <a:latin typeface="+mn-ea"/>
                <a:cs typeface="+mn-cs"/>
              </a:rPr>
              <a:t>服务器介绍</a:t>
            </a:r>
            <a:endParaRPr lang="en-US" altLang="zh-CN" sz="2200" dirty="0" smtClean="0">
              <a:solidFill>
                <a:srgbClr val="777777"/>
              </a:solidFill>
              <a:latin typeface="+mn-ea"/>
              <a:cs typeface="+mn-cs"/>
            </a:endParaRPr>
          </a:p>
          <a:p>
            <a:pPr marL="457200" lvl="1" indent="-457200" eaLnBrk="1" hangingPunct="1">
              <a:buSzTx/>
              <a:buFont typeface="+mj-lt"/>
              <a:buAutoNum type="arabicPeriod" startAt="2"/>
              <a:defRPr/>
            </a:pPr>
            <a:r>
              <a:rPr lang="zh-CN" altLang="en-US" sz="2200" dirty="0" smtClean="0">
                <a:solidFill>
                  <a:srgbClr val="777777"/>
                </a:solidFill>
                <a:latin typeface="+mn-ea"/>
                <a:cs typeface="+mn-cs"/>
              </a:rPr>
              <a:t>存储设备介绍</a:t>
            </a:r>
            <a:endParaRPr lang="en-US" altLang="zh-CN" sz="2200" dirty="0" smtClean="0">
              <a:solidFill>
                <a:srgbClr val="777777"/>
              </a:solidFill>
              <a:latin typeface="+mn-ea"/>
              <a:cs typeface="+mn-cs"/>
            </a:endParaRPr>
          </a:p>
          <a:p>
            <a:pPr marL="457200" lvl="1" indent="-457200" eaLnBrk="1" hangingPunct="1">
              <a:buSzTx/>
              <a:buFont typeface="+mj-lt"/>
              <a:buAutoNum type="arabicPeriod" startAt="2"/>
              <a:defRPr/>
            </a:pPr>
            <a:r>
              <a:rPr lang="zh-CN" altLang="en-US" sz="2200" dirty="0" smtClean="0">
                <a:solidFill>
                  <a:srgbClr val="777777"/>
                </a:solidFill>
                <a:latin typeface="+mn-ea"/>
                <a:cs typeface="+mn-cs"/>
              </a:rPr>
              <a:t>交换机介绍</a:t>
            </a:r>
            <a:endParaRPr lang="en-US" altLang="zh-CN" sz="2200" dirty="0" smtClean="0">
              <a:solidFill>
                <a:srgbClr val="777777"/>
              </a:solidFill>
              <a:latin typeface="+mn-ea"/>
              <a:cs typeface="+mn-cs"/>
            </a:endParaRPr>
          </a:p>
          <a:p>
            <a:pPr marL="457200" lvl="1" indent="-457200" eaLnBrk="1" hangingPunct="1">
              <a:buSzTx/>
              <a:buFont typeface="+mj-lt"/>
              <a:buAutoNum type="arabicPeriod" startAt="2"/>
              <a:defRPr/>
            </a:pPr>
            <a:r>
              <a:rPr lang="en-US" altLang="zh-CN" sz="2200" dirty="0" smtClean="0">
                <a:solidFill>
                  <a:srgbClr val="777777"/>
                </a:solidFill>
                <a:cs typeface="+mn-cs"/>
              </a:rPr>
              <a:t>TC</a:t>
            </a:r>
            <a:r>
              <a:rPr lang="zh-CN" altLang="en-US" sz="2200" dirty="0" smtClean="0">
                <a:solidFill>
                  <a:srgbClr val="777777"/>
                </a:solidFill>
                <a:latin typeface="+mn-ea"/>
                <a:cs typeface="+mn-cs"/>
              </a:rPr>
              <a:t>设备介绍</a:t>
            </a:r>
            <a:endParaRPr lang="en-US" altLang="zh-CN" sz="2200" dirty="0" smtClean="0">
              <a:solidFill>
                <a:srgbClr val="777777"/>
              </a:solidFill>
              <a:latin typeface="+mn-ea"/>
              <a:cs typeface="+mn-cs"/>
            </a:endParaRPr>
          </a:p>
          <a:p>
            <a:pPr marL="457200" lvl="1" indent="-457200" eaLnBrk="1" hangingPunct="1">
              <a:buSzTx/>
              <a:buFont typeface="+mj-lt"/>
              <a:buAutoNum type="arabicPeriod" startAt="2"/>
              <a:defRPr/>
            </a:pPr>
            <a:r>
              <a:rPr lang="zh-CN" altLang="en-US" sz="2200" dirty="0" smtClean="0">
                <a:solidFill>
                  <a:srgbClr val="777777"/>
                </a:solidFill>
                <a:latin typeface="+mn-ea"/>
                <a:cs typeface="+mn-cs"/>
              </a:rPr>
              <a:t>云计算硬件</a:t>
            </a:r>
            <a:r>
              <a:rPr lang="zh-CN" altLang="en-US" sz="2200" dirty="0" smtClean="0">
                <a:solidFill>
                  <a:srgbClr val="777777"/>
                </a:solidFill>
                <a:latin typeface="+mn-ea"/>
              </a:rPr>
              <a:t>典型</a:t>
            </a:r>
            <a:r>
              <a:rPr lang="zh-CN" altLang="en-US" sz="2200" dirty="0" smtClean="0">
                <a:solidFill>
                  <a:srgbClr val="777777"/>
                </a:solidFill>
                <a:latin typeface="+mn-ea"/>
                <a:cs typeface="+mn-cs"/>
              </a:rPr>
              <a:t>部署形态</a:t>
            </a:r>
            <a:endParaRPr lang="zh-CN" altLang="en-US" dirty="0" smtClean="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29"/>
          <p:cNvSpPr txBox="1"/>
          <p:nvPr/>
        </p:nvSpPr>
        <p:spPr bwMode="auto">
          <a:xfrm>
            <a:off x="250825" y="358775"/>
            <a:ext cx="78009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243" name="矩形 78"/>
          <p:cNvSpPr/>
          <p:nvPr/>
        </p:nvSpPr>
        <p:spPr bwMode="auto">
          <a:xfrm>
            <a:off x="-456382" y="7687776"/>
            <a:ext cx="850741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端到端解决方案，整合优化，确保综合性能和用户体验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68614" name="Group 2"/>
          <p:cNvGrpSpPr/>
          <p:nvPr/>
        </p:nvGrpSpPr>
        <p:grpSpPr bwMode="auto">
          <a:xfrm>
            <a:off x="885825" y="1412875"/>
            <a:ext cx="7372350" cy="3592513"/>
            <a:chOff x="1511660" y="2330446"/>
            <a:chExt cx="6006386" cy="2927650"/>
          </a:xfrm>
        </p:grpSpPr>
        <p:sp>
          <p:nvSpPr>
            <p:cNvPr id="48" name="Rounded Rectangle 47"/>
            <p:cNvSpPr/>
            <p:nvPr/>
          </p:nvSpPr>
          <p:spPr bwMode="auto">
            <a:xfrm>
              <a:off x="1625955" y="3949639"/>
              <a:ext cx="5892090" cy="1308457"/>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pic>
          <p:nvPicPr>
            <p:cNvPr id="68621" name="Picture 3" descr="E:\产品管理\OSCA\OSCA侧视图-111.JPG"/>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1561" y="4122983"/>
              <a:ext cx="781608" cy="77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TextBox 224"/>
            <p:cNvSpPr txBox="1"/>
            <p:nvPr/>
          </p:nvSpPr>
          <p:spPr>
            <a:xfrm>
              <a:off x="3291330" y="4938551"/>
              <a:ext cx="1940047" cy="23157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存储</a:t>
              </a:r>
              <a:r>
                <a:rPr lang="en-US" altLang="zh-CN" sz="1400" dirty="0">
                  <a:solidFill>
                    <a:schemeClr val="tx1">
                      <a:lumMod val="85000"/>
                      <a:lumOff val="15000"/>
                    </a:schemeClr>
                  </a:solidFill>
                  <a:latin typeface="+mn-lt"/>
                  <a:ea typeface="+mn-ea"/>
                  <a:cs typeface="Arial" panose="020B0604020202020204" pitchFamily="34" charset="0"/>
                </a:rPr>
                <a:t>5600/5800 V3</a:t>
              </a:r>
              <a:endParaRPr lang="en-US" altLang="zh-CN" sz="1400" dirty="0">
                <a:solidFill>
                  <a:schemeClr val="tx1">
                    <a:lumMod val="85000"/>
                    <a:lumOff val="15000"/>
                  </a:schemeClr>
                </a:solidFill>
                <a:latin typeface="+mn-lt"/>
                <a:ea typeface="+mn-ea"/>
                <a:cs typeface="Arial" panose="020B0604020202020204" pitchFamily="34" charset="0"/>
              </a:endParaRPr>
            </a:p>
          </p:txBody>
        </p:sp>
        <p:pic>
          <p:nvPicPr>
            <p:cNvPr id="68623" name="Picture 24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4108" y="4705399"/>
              <a:ext cx="1924315" cy="19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15365"/>
            <p:cNvSpPr/>
            <p:nvPr/>
          </p:nvSpPr>
          <p:spPr>
            <a:xfrm>
              <a:off x="5905221" y="4921733"/>
              <a:ext cx="1279137" cy="250978"/>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接入交换机</a:t>
              </a:r>
              <a:r>
                <a:rPr lang="en-US" altLang="zh-CN" sz="1400" dirty="0">
                  <a:solidFill>
                    <a:schemeClr val="tx1">
                      <a:lumMod val="85000"/>
                      <a:lumOff val="15000"/>
                    </a:schemeClr>
                  </a:solidFill>
                  <a:latin typeface="+mn-lt"/>
                  <a:ea typeface="+mn-ea"/>
                  <a:cs typeface="Arial" panose="020B0604020202020204" pitchFamily="34" charset="0"/>
                </a:rPr>
                <a:t>S5700</a:t>
              </a:r>
              <a:endParaRPr lang="en-US" altLang="zh-CN" dirty="0">
                <a:solidFill>
                  <a:schemeClr val="tx1">
                    <a:lumMod val="85000"/>
                    <a:lumOff val="15000"/>
                  </a:schemeClr>
                </a:solidFill>
                <a:latin typeface="+mn-lt"/>
                <a:ea typeface="+mn-ea"/>
                <a:cs typeface="Arial" panose="020B0604020202020204" pitchFamily="34" charset="0"/>
              </a:endParaRPr>
            </a:p>
          </p:txBody>
        </p:sp>
        <p:sp>
          <p:nvSpPr>
            <p:cNvPr id="263" name="TextBox 262"/>
            <p:cNvSpPr txBox="1"/>
            <p:nvPr/>
          </p:nvSpPr>
          <p:spPr>
            <a:xfrm>
              <a:off x="1511660" y="4938551"/>
              <a:ext cx="1239043" cy="23157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服务器</a:t>
              </a:r>
              <a:r>
                <a:rPr lang="en-US" altLang="zh-CN" sz="1400" dirty="0">
                  <a:solidFill>
                    <a:schemeClr val="tx1">
                      <a:lumMod val="85000"/>
                      <a:lumOff val="15000"/>
                    </a:schemeClr>
                  </a:solidFill>
                  <a:latin typeface="+mn-lt"/>
                  <a:ea typeface="+mn-ea"/>
                  <a:cs typeface="Arial" panose="020B0604020202020204" pitchFamily="34" charset="0"/>
                </a:rPr>
                <a:t>E9000</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68626" name="Group 1"/>
            <p:cNvGrpSpPr/>
            <p:nvPr/>
          </p:nvGrpSpPr>
          <p:grpSpPr bwMode="auto">
            <a:xfrm>
              <a:off x="1625956" y="2330446"/>
              <a:ext cx="5892090" cy="1541781"/>
              <a:chOff x="2820370" y="2330446"/>
              <a:chExt cx="5892090" cy="1541781"/>
            </a:xfrm>
          </p:grpSpPr>
          <p:sp>
            <p:nvSpPr>
              <p:cNvPr id="214" name="TextBox 213"/>
              <p:cNvSpPr txBox="1"/>
              <p:nvPr/>
            </p:nvSpPr>
            <p:spPr>
              <a:xfrm>
                <a:off x="3907610" y="2515446"/>
                <a:ext cx="1669734" cy="231572"/>
              </a:xfrm>
              <a:prstGeom prst="rect">
                <a:avLst/>
              </a:prstGeom>
              <a:noFill/>
            </p:spPr>
            <p:txBody>
              <a:bodyPr lIns="68522" tIns="34261" rIns="68522" bIns="34261">
                <a:spAutoFit/>
              </a:bodyPr>
              <a:lstStyle/>
              <a:p>
                <a:pPr algn="ctr" fontAlgn="auto">
                  <a:spcBef>
                    <a:spcPts val="0"/>
                  </a:spcBef>
                  <a:spcAft>
                    <a:spcPts val="0"/>
                  </a:spcAft>
                  <a:defRPr/>
                </a:pPr>
                <a:endParaRPr lang="en-US" altLang="zh-CN" sz="1400" b="1" dirty="0">
                  <a:latin typeface="+mn-lt"/>
                  <a:ea typeface="+mn-ea"/>
                  <a:cs typeface="Arial" panose="020B0604020202020204" pitchFamily="34" charset="0"/>
                </a:endParaRPr>
              </a:p>
            </p:txBody>
          </p:sp>
          <p:pic>
            <p:nvPicPr>
              <p:cNvPr id="68634" name="Picture 255" descr="ICON_VirtTriangle_flat_Q408.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830" y="3202303"/>
                <a:ext cx="5330593"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Rounded Rectangle 256"/>
              <p:cNvSpPr/>
              <p:nvPr/>
            </p:nvSpPr>
            <p:spPr bwMode="auto">
              <a:xfrm>
                <a:off x="2820370" y="2330446"/>
                <a:ext cx="3720208" cy="800100"/>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cs typeface="Arial" panose="020B0604020202020204" pitchFamily="34" charset="0"/>
                  </a:rPr>
                  <a:t>虚拟云平台</a:t>
                </a:r>
                <a:endParaRPr lang="en-US" altLang="zh-CN" sz="1800" dirty="0" smtClean="0">
                  <a:cs typeface="Arial" panose="020B0604020202020204" pitchFamily="34" charset="0"/>
                </a:endParaRPr>
              </a:p>
              <a:p>
                <a:pPr algn="ctr" fontAlgn="auto">
                  <a:spcBef>
                    <a:spcPts val="0"/>
                  </a:spcBef>
                  <a:spcAft>
                    <a:spcPts val="0"/>
                  </a:spcAft>
                  <a:defRPr/>
                </a:pPr>
                <a:r>
                  <a:rPr lang="en-US" altLang="zh-CN" sz="1800" dirty="0" smtClean="0">
                    <a:cs typeface="Arial" panose="020B0604020202020204" pitchFamily="34" charset="0"/>
                  </a:rPr>
                  <a:t>FusionCompute</a:t>
                </a:r>
                <a:endParaRPr lang="en-US" altLang="zh-CN" sz="1800" dirty="0">
                  <a:cs typeface="Arial" panose="020B0604020202020204" pitchFamily="34" charset="0"/>
                </a:endParaRPr>
              </a:p>
            </p:txBody>
          </p:sp>
          <p:sp>
            <p:nvSpPr>
              <p:cNvPr id="266" name="Rounded Rectangle 265"/>
              <p:cNvSpPr>
                <a:spLocks noChangeArrowheads="1"/>
              </p:cNvSpPr>
              <p:nvPr/>
            </p:nvSpPr>
            <p:spPr bwMode="auto">
              <a:xfrm>
                <a:off x="6614936" y="2337867"/>
                <a:ext cx="2097524" cy="792678"/>
              </a:xfrm>
              <a:prstGeom prst="roundRect">
                <a:avLst>
                  <a:gd name="adj" fmla="val 16667"/>
                </a:avLst>
              </a:prstGeom>
              <a:gradFill>
                <a:gsLst>
                  <a:gs pos="0">
                    <a:srgbClr val="C34B1B"/>
                  </a:gs>
                  <a:gs pos="89000">
                    <a:srgbClr val="E7893F"/>
                  </a:gs>
                </a:gsLst>
              </a:gradFill>
              <a:ln w="12700">
                <a:solidFill>
                  <a:schemeClr val="accent6"/>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a:solidFill>
                      <a:schemeClr val="bg1"/>
                    </a:solidFill>
                    <a:cs typeface="Arial" panose="020B0604020202020204" pitchFamily="34" charset="0"/>
                  </a:rPr>
                  <a:t>统一管理系统</a:t>
                </a:r>
                <a:endParaRPr lang="en-US" altLang="zh-CN" sz="1800" dirty="0">
                  <a:solidFill>
                    <a:schemeClr val="bg1"/>
                  </a:solidFill>
                  <a:cs typeface="Arial" panose="020B0604020202020204" pitchFamily="34" charset="0"/>
                </a:endParaRPr>
              </a:p>
              <a:p>
                <a:pPr algn="ctr" fontAlgn="auto">
                  <a:spcBef>
                    <a:spcPts val="0"/>
                  </a:spcBef>
                  <a:spcAft>
                    <a:spcPts val="0"/>
                  </a:spcAft>
                  <a:defRPr/>
                </a:pPr>
                <a:r>
                  <a:rPr lang="en-US" altLang="zh-CN" sz="1800" dirty="0">
                    <a:solidFill>
                      <a:schemeClr val="bg1"/>
                    </a:solidFill>
                    <a:cs typeface="Arial" panose="020B0604020202020204" pitchFamily="34" charset="0"/>
                  </a:rPr>
                  <a:t>FusionManager</a:t>
                </a:r>
                <a:endParaRPr lang="en-US" altLang="zh-CN" sz="1800" dirty="0">
                  <a:solidFill>
                    <a:schemeClr val="bg1"/>
                  </a:solidFill>
                  <a:cs typeface="Arial" panose="020B0604020202020204" pitchFamily="34" charset="0"/>
                </a:endParaRPr>
              </a:p>
            </p:txBody>
          </p:sp>
        </p:grpSp>
        <p:pic>
          <p:nvPicPr>
            <p:cNvPr id="686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3123" y="4149644"/>
              <a:ext cx="1108551" cy="35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3240" y="4545863"/>
              <a:ext cx="1108551" cy="35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p:nvPr/>
          </p:nvSpPr>
          <p:spPr>
            <a:xfrm>
              <a:off x="2374335" y="4276175"/>
              <a:ext cx="1239043" cy="407517"/>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pic>
          <p:nvPicPr>
            <p:cNvPr id="68630" name="图片 13" descr="1.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4108" y="4129335"/>
              <a:ext cx="1925755" cy="21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4611856" y="4286525"/>
              <a:ext cx="1239043" cy="407517"/>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47" name="Rectangle 46"/>
            <p:cNvSpPr/>
            <p:nvPr/>
          </p:nvSpPr>
          <p:spPr>
            <a:xfrm>
              <a:off x="5869006" y="4311105"/>
              <a:ext cx="1279137" cy="250978"/>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汇聚交换机</a:t>
              </a:r>
              <a:r>
                <a:rPr lang="en-US" altLang="zh-CN" sz="1400" dirty="0">
                  <a:solidFill>
                    <a:schemeClr val="tx1">
                      <a:lumMod val="85000"/>
                      <a:lumOff val="15000"/>
                    </a:schemeClr>
                  </a:solidFill>
                  <a:latin typeface="+mn-lt"/>
                  <a:ea typeface="+mn-ea"/>
                  <a:cs typeface="Arial" panose="020B0604020202020204" pitchFamily="34" charset="0"/>
                </a:rPr>
                <a:t>S6700</a:t>
              </a:r>
              <a:endParaRPr lang="en-US" altLang="zh-CN" dirty="0">
                <a:solidFill>
                  <a:schemeClr val="tx1">
                    <a:lumMod val="85000"/>
                    <a:lumOff val="15000"/>
                  </a:schemeClr>
                </a:solidFill>
                <a:latin typeface="+mn-lt"/>
                <a:ea typeface="+mn-ea"/>
                <a:cs typeface="Arial" panose="020B0604020202020204" pitchFamily="34" charset="0"/>
              </a:endParaRPr>
            </a:p>
          </p:txBody>
        </p:sp>
      </p:grpSp>
      <p:sp>
        <p:nvSpPr>
          <p:cNvPr id="49" name="矩形 78"/>
          <p:cNvSpPr/>
          <p:nvPr/>
        </p:nvSpPr>
        <p:spPr bwMode="auto">
          <a:xfrm>
            <a:off x="956131" y="5409220"/>
            <a:ext cx="7231739"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en-US" altLang="zh-CN" sz="1600" b="1" dirty="0">
                <a:solidFill>
                  <a:schemeClr val="bg1"/>
                </a:solidFill>
              </a:rPr>
              <a:t>FusionSphere</a:t>
            </a:r>
            <a:r>
              <a:rPr lang="zh-CN" altLang="en-US" sz="1600" b="1" dirty="0">
                <a:solidFill>
                  <a:schemeClr val="bg1"/>
                </a:solidFill>
              </a:rPr>
              <a:t>虚拟化，组网形态为</a:t>
            </a:r>
            <a:r>
              <a:rPr lang="en-US" altLang="zh-CN" sz="1600" b="1" dirty="0">
                <a:solidFill>
                  <a:schemeClr val="bg1"/>
                </a:solidFill>
              </a:rPr>
              <a:t>E9000+IP SAN 10GE </a:t>
            </a:r>
            <a:endParaRPr lang="zh-CN" altLang="en-US" sz="1600" b="1" dirty="0">
              <a:solidFill>
                <a:schemeClr val="bg1"/>
              </a:solidFill>
            </a:endParaRPr>
          </a:p>
        </p:txBody>
      </p:sp>
      <p:sp>
        <p:nvSpPr>
          <p:cNvPr id="2" name="Title 1"/>
          <p:cNvSpPr>
            <a:spLocks noGrp="1"/>
          </p:cNvSpPr>
          <p:nvPr>
            <p:ph type="title"/>
          </p:nvPr>
        </p:nvSpPr>
        <p:spPr/>
        <p:txBody>
          <a:bodyPr/>
          <a:lstStyle/>
          <a:p>
            <a:r>
              <a:rPr lang="zh-CN" altLang="en-US" smtClean="0"/>
              <a:t>云计算硬件部署形态</a:t>
            </a:r>
            <a:r>
              <a:rPr lang="en-US" altLang="zh-CN" smtClean="0"/>
              <a:t>-</a:t>
            </a:r>
            <a:r>
              <a:rPr lang="zh-CN" altLang="en-US" smtClean="0"/>
              <a:t>虚拟化典型配置</a:t>
            </a:r>
            <a:endParaRPr lang="en-US" dirty="0"/>
          </a:p>
        </p:txBody>
      </p:sp>
    </p:spTree>
  </p:cSld>
  <p:clrMapOvr>
    <a:masterClrMapping/>
  </p:clrMapOvr>
  <p:transition advClick="0" advTm="8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bwMode="auto">
          <a:xfrm>
            <a:off x="1922461" y="3949639"/>
            <a:ext cx="5991629" cy="1308457"/>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sp>
        <p:nvSpPr>
          <p:cNvPr id="68" name="标题 29"/>
          <p:cNvSpPr txBox="1"/>
          <p:nvPr/>
        </p:nvSpPr>
        <p:spPr bwMode="auto">
          <a:xfrm>
            <a:off x="250825" y="358775"/>
            <a:ext cx="78009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225" name="TextBox 224"/>
          <p:cNvSpPr txBox="1"/>
          <p:nvPr/>
        </p:nvSpPr>
        <p:spPr>
          <a:xfrm>
            <a:off x="3687763" y="4938713"/>
            <a:ext cx="1939925" cy="284162"/>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存储</a:t>
            </a:r>
            <a:r>
              <a:rPr lang="en-US" altLang="zh-CN" sz="1400" dirty="0">
                <a:solidFill>
                  <a:schemeClr val="tx1">
                    <a:lumMod val="85000"/>
                    <a:lumOff val="15000"/>
                  </a:schemeClr>
                </a:solidFill>
                <a:latin typeface="+mn-lt"/>
                <a:ea typeface="+mn-ea"/>
                <a:cs typeface="Arial" panose="020B0604020202020204" pitchFamily="34" charset="0"/>
              </a:rPr>
              <a:t>5600/5800 V3</a:t>
            </a:r>
            <a:endParaRPr lang="en-US" altLang="zh-CN" sz="1400" dirty="0">
              <a:solidFill>
                <a:schemeClr val="tx1">
                  <a:lumMod val="85000"/>
                  <a:lumOff val="15000"/>
                </a:schemeClr>
              </a:solidFill>
              <a:latin typeface="+mn-lt"/>
              <a:ea typeface="+mn-ea"/>
              <a:cs typeface="Arial" panose="020B0604020202020204" pitchFamily="34" charset="0"/>
            </a:endParaRPr>
          </a:p>
        </p:txBody>
      </p:sp>
      <p:sp>
        <p:nvSpPr>
          <p:cNvPr id="243" name="矩形 78"/>
          <p:cNvSpPr/>
          <p:nvPr/>
        </p:nvSpPr>
        <p:spPr bwMode="auto">
          <a:xfrm>
            <a:off x="-456382" y="7687776"/>
            <a:ext cx="850741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端到端解决方案，整合优化，确保综合性能和用户体验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70666" name="Picture 24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40425" y="4705350"/>
            <a:ext cx="19240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15365"/>
          <p:cNvSpPr/>
          <p:nvPr/>
        </p:nvSpPr>
        <p:spPr>
          <a:xfrm>
            <a:off x="6156325" y="4921250"/>
            <a:ext cx="1570038" cy="307975"/>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接入交换机</a:t>
            </a:r>
            <a:r>
              <a:rPr lang="en-US" altLang="zh-CN" sz="1400" dirty="0">
                <a:solidFill>
                  <a:schemeClr val="tx1">
                    <a:lumMod val="85000"/>
                    <a:lumOff val="15000"/>
                  </a:schemeClr>
                </a:solidFill>
                <a:latin typeface="+mn-lt"/>
                <a:ea typeface="+mn-ea"/>
                <a:cs typeface="Arial" panose="020B0604020202020204" pitchFamily="34" charset="0"/>
              </a:rPr>
              <a:t>S5700</a:t>
            </a:r>
            <a:endParaRPr lang="en-US" altLang="zh-CN" dirty="0">
              <a:solidFill>
                <a:schemeClr val="tx1">
                  <a:lumMod val="85000"/>
                  <a:lumOff val="15000"/>
                </a:schemeClr>
              </a:solidFill>
              <a:latin typeface="+mn-lt"/>
              <a:ea typeface="+mn-ea"/>
              <a:cs typeface="Arial" panose="020B0604020202020204" pitchFamily="34" charset="0"/>
            </a:endParaRPr>
          </a:p>
        </p:txBody>
      </p:sp>
      <p:sp>
        <p:nvSpPr>
          <p:cNvPr id="263" name="TextBox 262"/>
          <p:cNvSpPr txBox="1"/>
          <p:nvPr/>
        </p:nvSpPr>
        <p:spPr>
          <a:xfrm>
            <a:off x="1908175" y="4938713"/>
            <a:ext cx="1476375" cy="284162"/>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服务器</a:t>
            </a:r>
            <a:r>
              <a:rPr lang="en-US" altLang="zh-CN" sz="1400" dirty="0">
                <a:solidFill>
                  <a:schemeClr val="tx1">
                    <a:lumMod val="85000"/>
                    <a:lumOff val="15000"/>
                  </a:schemeClr>
                </a:solidFill>
                <a:latin typeface="+mn-lt"/>
                <a:ea typeface="+mn-ea"/>
                <a:cs typeface="Arial" panose="020B0604020202020204" pitchFamily="34" charset="0"/>
              </a:rPr>
              <a:t>E9000</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70669" name="Group 1"/>
          <p:cNvGrpSpPr/>
          <p:nvPr/>
        </p:nvGrpSpPr>
        <p:grpSpPr bwMode="auto">
          <a:xfrm>
            <a:off x="2022475" y="1449388"/>
            <a:ext cx="5891213" cy="2422525"/>
            <a:chOff x="2820369" y="1448780"/>
            <a:chExt cx="5892091" cy="2423447"/>
          </a:xfrm>
        </p:grpSpPr>
        <p:sp>
          <p:nvSpPr>
            <p:cNvPr id="214" name="TextBox 213"/>
            <p:cNvSpPr txBox="1"/>
            <p:nvPr/>
          </p:nvSpPr>
          <p:spPr>
            <a:xfrm>
              <a:off x="3907969" y="2514397"/>
              <a:ext cx="1670299" cy="285859"/>
            </a:xfrm>
            <a:prstGeom prst="rect">
              <a:avLst/>
            </a:prstGeom>
            <a:noFill/>
          </p:spPr>
          <p:txBody>
            <a:bodyPr lIns="68522" tIns="34261" rIns="68522" bIns="34261">
              <a:spAutoFit/>
            </a:bodyPr>
            <a:lstStyle/>
            <a:p>
              <a:pPr algn="ctr" fontAlgn="auto">
                <a:spcBef>
                  <a:spcPts val="0"/>
                </a:spcBef>
                <a:spcAft>
                  <a:spcPts val="0"/>
                </a:spcAft>
                <a:defRPr/>
              </a:pPr>
              <a:endParaRPr lang="en-US" altLang="zh-CN" sz="1400" b="1" dirty="0">
                <a:latin typeface="+mn-lt"/>
                <a:ea typeface="+mn-ea"/>
                <a:cs typeface="Arial" panose="020B0604020202020204" pitchFamily="34" charset="0"/>
              </a:endParaRPr>
            </a:p>
          </p:txBody>
        </p:sp>
        <p:pic>
          <p:nvPicPr>
            <p:cNvPr id="70689" name="Picture 255" descr="ICON_VirtTriangle_flat_Q408.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7830" y="3202303"/>
              <a:ext cx="5330593"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Rounded Rectangle 256"/>
            <p:cNvSpPr/>
            <p:nvPr/>
          </p:nvSpPr>
          <p:spPr bwMode="auto">
            <a:xfrm>
              <a:off x="2820370" y="2330446"/>
              <a:ext cx="3720208" cy="800100"/>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cs typeface="Arial" panose="020B0604020202020204" pitchFamily="34" charset="0"/>
                </a:rPr>
                <a:t>虚拟云平台</a:t>
              </a:r>
              <a:endParaRPr lang="en-US" altLang="zh-CN" sz="1800" dirty="0" smtClean="0">
                <a:cs typeface="Arial" panose="020B0604020202020204" pitchFamily="34" charset="0"/>
              </a:endParaRPr>
            </a:p>
            <a:p>
              <a:pPr algn="ctr" fontAlgn="auto">
                <a:spcBef>
                  <a:spcPts val="0"/>
                </a:spcBef>
                <a:spcAft>
                  <a:spcPts val="0"/>
                </a:spcAft>
                <a:defRPr/>
              </a:pPr>
              <a:r>
                <a:rPr lang="en-US" altLang="zh-CN" sz="1800" dirty="0">
                  <a:cs typeface="Arial" panose="020B0604020202020204" pitchFamily="34" charset="0"/>
                </a:rPr>
                <a:t>FusionCompute</a:t>
              </a:r>
              <a:endParaRPr lang="en-US" altLang="zh-CN" sz="1800" dirty="0">
                <a:cs typeface="Arial" panose="020B0604020202020204" pitchFamily="34" charset="0"/>
              </a:endParaRPr>
            </a:p>
          </p:txBody>
        </p:sp>
        <p:sp>
          <p:nvSpPr>
            <p:cNvPr id="266" name="Rounded Rectangle 265"/>
            <p:cNvSpPr>
              <a:spLocks noChangeArrowheads="1"/>
            </p:cNvSpPr>
            <p:nvPr/>
          </p:nvSpPr>
          <p:spPr bwMode="auto">
            <a:xfrm>
              <a:off x="6614936" y="1448780"/>
              <a:ext cx="2097524" cy="1681765"/>
            </a:xfrm>
            <a:prstGeom prst="roundRect">
              <a:avLst>
                <a:gd name="adj" fmla="val 16667"/>
              </a:avLst>
            </a:prstGeom>
            <a:gradFill>
              <a:gsLst>
                <a:gs pos="0">
                  <a:srgbClr val="C34B1B"/>
                </a:gs>
                <a:gs pos="89000">
                  <a:srgbClr val="E7893F"/>
                </a:gs>
              </a:gsLst>
            </a:gradFill>
            <a:ln w="12700">
              <a:solidFill>
                <a:schemeClr val="accent6"/>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a:solidFill>
                    <a:schemeClr val="bg1"/>
                  </a:solidFill>
                  <a:cs typeface="Arial" panose="020B0604020202020204" pitchFamily="34" charset="0"/>
                </a:rPr>
                <a:t>统一管理系统</a:t>
              </a:r>
              <a:endParaRPr lang="en-US" altLang="zh-CN" sz="1800" dirty="0">
                <a:solidFill>
                  <a:schemeClr val="bg1"/>
                </a:solidFill>
                <a:cs typeface="Arial" panose="020B0604020202020204" pitchFamily="34" charset="0"/>
              </a:endParaRPr>
            </a:p>
            <a:p>
              <a:pPr algn="ctr" fontAlgn="auto">
                <a:spcBef>
                  <a:spcPts val="0"/>
                </a:spcBef>
                <a:spcAft>
                  <a:spcPts val="0"/>
                </a:spcAft>
                <a:defRPr/>
              </a:pPr>
              <a:r>
                <a:rPr lang="en-US" altLang="zh-CN" sz="1800" dirty="0">
                  <a:solidFill>
                    <a:schemeClr val="bg1"/>
                  </a:solidFill>
                  <a:cs typeface="Arial" panose="020B0604020202020204" pitchFamily="34" charset="0"/>
                </a:rPr>
                <a:t>FusionManager</a:t>
              </a:r>
              <a:endParaRPr lang="en-US" altLang="zh-CN" sz="1800" dirty="0">
                <a:solidFill>
                  <a:schemeClr val="bg1"/>
                </a:solidFill>
                <a:cs typeface="Arial" panose="020B0604020202020204" pitchFamily="34" charset="0"/>
              </a:endParaRPr>
            </a:p>
          </p:txBody>
        </p:sp>
        <p:sp>
          <p:nvSpPr>
            <p:cNvPr id="271" name="Rounded Rectangle 270"/>
            <p:cNvSpPr>
              <a:spLocks noChangeArrowheads="1"/>
            </p:cNvSpPr>
            <p:nvPr/>
          </p:nvSpPr>
          <p:spPr bwMode="auto">
            <a:xfrm>
              <a:off x="2820369" y="1448780"/>
              <a:ext cx="3720209" cy="783394"/>
            </a:xfrm>
            <a:prstGeom prst="roundRect">
              <a:avLst>
                <a:gd name="adj" fmla="val 16667"/>
              </a:avLst>
            </a:prstGeom>
            <a:gradFill>
              <a:gsLst>
                <a:gs pos="0">
                  <a:srgbClr val="0F388A"/>
                </a:gs>
                <a:gs pos="100000">
                  <a:srgbClr val="1564AB">
                    <a:alpha val="98824"/>
                  </a:srgbClr>
                </a:gs>
              </a:gsLst>
            </a:gradFill>
            <a:ln w="12700">
              <a:solidFill>
                <a:srgbClr val="1A448A"/>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solidFill>
                    <a:schemeClr val="bg1"/>
                  </a:solidFill>
                  <a:cs typeface="Arial" panose="020B0604020202020204" pitchFamily="34" charset="0"/>
                </a:rPr>
                <a:t>桌面云管理软件</a:t>
              </a:r>
              <a:endParaRPr lang="en-US" altLang="zh-CN" sz="1800" dirty="0" smtClean="0">
                <a:solidFill>
                  <a:schemeClr val="bg1"/>
                </a:solidFill>
                <a:cs typeface="Arial" panose="020B0604020202020204" pitchFamily="34" charset="0"/>
              </a:endParaRPr>
            </a:p>
            <a:p>
              <a:pPr algn="ctr" fontAlgn="auto">
                <a:spcBef>
                  <a:spcPts val="0"/>
                </a:spcBef>
                <a:spcAft>
                  <a:spcPts val="0"/>
                </a:spcAft>
                <a:defRPr/>
              </a:pPr>
              <a:r>
                <a:rPr lang="en-US" altLang="zh-CN" sz="1800" dirty="0" smtClean="0">
                  <a:solidFill>
                    <a:schemeClr val="bg1"/>
                  </a:solidFill>
                  <a:cs typeface="Arial" panose="020B0604020202020204" pitchFamily="34" charset="0"/>
                </a:rPr>
                <a:t>FusionAccess</a:t>
              </a:r>
              <a:endParaRPr lang="en-US" altLang="zh-CN" sz="1400" dirty="0">
                <a:solidFill>
                  <a:schemeClr val="bg1"/>
                </a:solidFill>
                <a:cs typeface="Arial" panose="020B0604020202020204" pitchFamily="34" charset="0"/>
              </a:endParaRPr>
            </a:p>
          </p:txBody>
        </p:sp>
      </p:grpSp>
      <p:pic>
        <p:nvPicPr>
          <p:cNvPr id="706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8" y="4149725"/>
            <a:ext cx="11096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913" y="4546600"/>
            <a:ext cx="11096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p:nvPr/>
        </p:nvSpPr>
        <p:spPr>
          <a:xfrm>
            <a:off x="2770188" y="4276725"/>
            <a:ext cx="1238250"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pic>
        <p:nvPicPr>
          <p:cNvPr id="70673" name="图片 13" descr="1.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425" y="4129088"/>
            <a:ext cx="192563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5008563" y="4286250"/>
            <a:ext cx="1238250"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47" name="Rectangle 46"/>
          <p:cNvSpPr/>
          <p:nvPr/>
        </p:nvSpPr>
        <p:spPr>
          <a:xfrm>
            <a:off x="6119813" y="4273550"/>
            <a:ext cx="1570037" cy="307975"/>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汇聚交换机</a:t>
            </a:r>
            <a:r>
              <a:rPr lang="en-US" altLang="zh-CN" sz="1400" dirty="0">
                <a:solidFill>
                  <a:schemeClr val="tx1">
                    <a:lumMod val="85000"/>
                    <a:lumOff val="15000"/>
                  </a:schemeClr>
                </a:solidFill>
                <a:latin typeface="+mn-lt"/>
                <a:ea typeface="+mn-ea"/>
                <a:cs typeface="Arial" panose="020B0604020202020204" pitchFamily="34" charset="0"/>
              </a:rPr>
              <a:t>S6700</a:t>
            </a:r>
            <a:endParaRPr lang="en-US" altLang="zh-CN" dirty="0">
              <a:solidFill>
                <a:schemeClr val="tx1">
                  <a:lumMod val="85000"/>
                  <a:lumOff val="15000"/>
                </a:schemeClr>
              </a:solidFill>
              <a:latin typeface="+mn-lt"/>
              <a:ea typeface="+mn-ea"/>
              <a:cs typeface="Arial" panose="020B0604020202020204" pitchFamily="34" charset="0"/>
            </a:endParaRPr>
          </a:p>
        </p:txBody>
      </p:sp>
      <p:sp>
        <p:nvSpPr>
          <p:cNvPr id="26" name="矩形 78"/>
          <p:cNvSpPr/>
          <p:nvPr/>
        </p:nvSpPr>
        <p:spPr bwMode="auto">
          <a:xfrm>
            <a:off x="509235" y="5623668"/>
            <a:ext cx="7404855"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rPr>
              <a:t>标准桌面云，组网形态为</a:t>
            </a:r>
            <a:r>
              <a:rPr lang="en-US" altLang="zh-CN" sz="1600" b="1" dirty="0">
                <a:solidFill>
                  <a:schemeClr val="bg1"/>
                </a:solidFill>
              </a:rPr>
              <a:t>E9000+IP SAN 10GE </a:t>
            </a:r>
            <a:endParaRPr lang="zh-CN" altLang="en-US" sz="1600" b="1" dirty="0">
              <a:solidFill>
                <a:schemeClr val="bg1"/>
              </a:solidFill>
            </a:endParaRPr>
          </a:p>
        </p:txBody>
      </p:sp>
      <p:pic>
        <p:nvPicPr>
          <p:cNvPr id="70679" name="Picture 3" descr="E:\产品管理\OSCA\OSCA侧视图-111.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4075" y="4146550"/>
            <a:ext cx="7810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p:nvPr/>
        </p:nvSpPr>
        <p:spPr bwMode="auto">
          <a:xfrm>
            <a:off x="509235" y="1448781"/>
            <a:ext cx="972072" cy="3863316"/>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pic>
        <p:nvPicPr>
          <p:cNvPr id="70683" name="图片 7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838" y="1989138"/>
            <a:ext cx="6032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395288" y="4891088"/>
            <a:ext cx="1171575"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瘦终端</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31" name="组合 123"/>
          <p:cNvGrpSpPr/>
          <p:nvPr/>
        </p:nvGrpSpPr>
        <p:grpSpPr>
          <a:xfrm>
            <a:off x="577693" y="2636912"/>
            <a:ext cx="890755" cy="833761"/>
            <a:chOff x="622051" y="2024108"/>
            <a:chExt cx="890755" cy="858207"/>
          </a:xfrm>
          <a:solidFill>
            <a:schemeClr val="accent1">
              <a:lumMod val="60000"/>
              <a:lumOff val="40000"/>
            </a:schemeClr>
          </a:solidFill>
        </p:grpSpPr>
        <p:pic>
          <p:nvPicPr>
            <p:cNvPr id="32" name="Picture 2" descr="E:\我的工作\上市工作\R3C00\资料\CT系列产品材料\K1_2.png"/>
            <p:cNvPicPr>
              <a:picLocks noChangeAspect="1" noChangeArrowheads="1"/>
            </p:cNvPicPr>
            <p:nvPr/>
          </p:nvPicPr>
          <p:blipFill>
            <a:blip r:embed="rId8" cstate="screen"/>
            <a:srcRect/>
            <a:stretch>
              <a:fillRect/>
            </a:stretch>
          </p:blipFill>
          <p:spPr bwMode="auto">
            <a:xfrm>
              <a:off x="622051" y="2068496"/>
              <a:ext cx="495927" cy="688297"/>
            </a:xfrm>
            <a:prstGeom prst="rect">
              <a:avLst/>
            </a:prstGeom>
            <a:noFill/>
          </p:spPr>
        </p:pic>
        <p:pic>
          <p:nvPicPr>
            <p:cNvPr id="33" name="Picture 3" descr="E:\我的工作\上市工作\R3C00\资料\CT系列产品材料\K1_4.png"/>
            <p:cNvPicPr>
              <a:picLocks noChangeAspect="1" noChangeArrowheads="1"/>
            </p:cNvPicPr>
            <p:nvPr/>
          </p:nvPicPr>
          <p:blipFill>
            <a:blip r:embed="rId9" cstate="screen"/>
            <a:srcRect/>
            <a:stretch>
              <a:fillRect/>
            </a:stretch>
          </p:blipFill>
          <p:spPr bwMode="auto">
            <a:xfrm>
              <a:off x="1071289" y="2024108"/>
              <a:ext cx="441517" cy="858207"/>
            </a:xfrm>
            <a:prstGeom prst="rect">
              <a:avLst/>
            </a:prstGeom>
            <a:noFill/>
          </p:spPr>
        </p:pic>
      </p:grpSp>
      <p:grpSp>
        <p:nvGrpSpPr>
          <p:cNvPr id="34" name="组合 125"/>
          <p:cNvGrpSpPr/>
          <p:nvPr/>
        </p:nvGrpSpPr>
        <p:grpSpPr>
          <a:xfrm>
            <a:off x="517885" y="3777929"/>
            <a:ext cx="1007763" cy="875207"/>
            <a:chOff x="544991" y="3099192"/>
            <a:chExt cx="1007763" cy="900868"/>
          </a:xfrm>
          <a:solidFill>
            <a:schemeClr val="accent1">
              <a:lumMod val="60000"/>
              <a:lumOff val="40000"/>
            </a:schemeClr>
          </a:solidFill>
        </p:grpSpPr>
        <p:pic>
          <p:nvPicPr>
            <p:cNvPr id="35" name="图片 79" descr="K0_1.png"/>
            <p:cNvPicPr>
              <a:picLocks noChangeAspect="1"/>
            </p:cNvPicPr>
            <p:nvPr/>
          </p:nvPicPr>
          <p:blipFill>
            <a:blip r:embed="rId10" cstate="screen"/>
            <a:stretch>
              <a:fillRect/>
            </a:stretch>
          </p:blipFill>
          <p:spPr>
            <a:xfrm>
              <a:off x="544991" y="3116546"/>
              <a:ext cx="602322" cy="822131"/>
            </a:xfrm>
            <a:prstGeom prst="rect">
              <a:avLst/>
            </a:prstGeom>
            <a:noFill/>
          </p:spPr>
        </p:pic>
        <p:pic>
          <p:nvPicPr>
            <p:cNvPr id="36" name="Picture 4" descr="E:\我的工作\上市工作\R3C00\资料\CT系列产品材料\K0_3.png"/>
            <p:cNvPicPr>
              <a:picLocks noChangeAspect="1" noChangeArrowheads="1"/>
            </p:cNvPicPr>
            <p:nvPr/>
          </p:nvPicPr>
          <p:blipFill>
            <a:blip r:embed="rId11" cstate="screen"/>
            <a:srcRect/>
            <a:stretch>
              <a:fillRect/>
            </a:stretch>
          </p:blipFill>
          <p:spPr bwMode="auto">
            <a:xfrm>
              <a:off x="988775" y="3099192"/>
              <a:ext cx="563979" cy="900868"/>
            </a:xfrm>
            <a:prstGeom prst="rect">
              <a:avLst/>
            </a:prstGeom>
            <a:noFill/>
          </p:spPr>
        </p:pic>
      </p:grpSp>
      <p:sp>
        <p:nvSpPr>
          <p:cNvPr id="37" name="TextBox 36"/>
          <p:cNvSpPr txBox="1"/>
          <p:nvPr/>
        </p:nvSpPr>
        <p:spPr>
          <a:xfrm>
            <a:off x="1046163" y="4286250"/>
            <a:ext cx="1238250"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2" name="Title 1"/>
          <p:cNvSpPr>
            <a:spLocks noGrp="1"/>
          </p:cNvSpPr>
          <p:nvPr>
            <p:ph type="title"/>
          </p:nvPr>
        </p:nvSpPr>
        <p:spPr/>
        <p:txBody>
          <a:bodyPr/>
          <a:lstStyle/>
          <a:p>
            <a:r>
              <a:rPr lang="zh-CN" altLang="en-US" smtClean="0"/>
              <a:t>云计算硬件部署形态</a:t>
            </a:r>
            <a:r>
              <a:rPr lang="en-US" altLang="zh-CN" smtClean="0"/>
              <a:t>-</a:t>
            </a:r>
            <a:r>
              <a:rPr lang="zh-CN" altLang="en-US" smtClean="0"/>
              <a:t>标准桌面云</a:t>
            </a:r>
            <a:endParaRPr lang="en-US" dirty="0"/>
          </a:p>
        </p:txBody>
      </p:sp>
    </p:spTree>
  </p:cSld>
  <p:clrMapOvr>
    <a:masterClrMapping/>
  </p:clrMapOvr>
  <p:transition advClick="0" advTm="8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bwMode="auto">
          <a:xfrm>
            <a:off x="1892739" y="3949639"/>
            <a:ext cx="5991629" cy="1308457"/>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sp>
        <p:nvSpPr>
          <p:cNvPr id="68" name="标题 29"/>
          <p:cNvSpPr txBox="1"/>
          <p:nvPr/>
        </p:nvSpPr>
        <p:spPr bwMode="auto">
          <a:xfrm>
            <a:off x="250825" y="358775"/>
            <a:ext cx="78009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243" name="矩形 78"/>
          <p:cNvSpPr/>
          <p:nvPr/>
        </p:nvSpPr>
        <p:spPr bwMode="auto">
          <a:xfrm>
            <a:off x="-456382" y="7687776"/>
            <a:ext cx="850741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端到端解决方案，整合优化，确保综合性能和用户体验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72713" name="Picture 24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10263" y="4705350"/>
            <a:ext cx="19240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15365"/>
          <p:cNvSpPr/>
          <p:nvPr/>
        </p:nvSpPr>
        <p:spPr>
          <a:xfrm>
            <a:off x="6126163" y="4921250"/>
            <a:ext cx="1570037" cy="307975"/>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接入交换机</a:t>
            </a:r>
            <a:r>
              <a:rPr lang="en-US" altLang="zh-CN" sz="1400" dirty="0">
                <a:solidFill>
                  <a:schemeClr val="tx1">
                    <a:lumMod val="85000"/>
                    <a:lumOff val="15000"/>
                  </a:schemeClr>
                </a:solidFill>
                <a:latin typeface="+mn-lt"/>
                <a:ea typeface="+mn-ea"/>
                <a:cs typeface="Arial" panose="020B0604020202020204" pitchFamily="34" charset="0"/>
              </a:rPr>
              <a:t>S5700</a:t>
            </a:r>
            <a:endParaRPr lang="en-US" altLang="zh-CN" dirty="0">
              <a:solidFill>
                <a:schemeClr val="tx1">
                  <a:lumMod val="85000"/>
                  <a:lumOff val="15000"/>
                </a:schemeClr>
              </a:solidFill>
              <a:latin typeface="+mn-lt"/>
              <a:ea typeface="+mn-ea"/>
              <a:cs typeface="Arial" panose="020B0604020202020204" pitchFamily="34" charset="0"/>
            </a:endParaRPr>
          </a:p>
        </p:txBody>
      </p:sp>
      <p:sp>
        <p:nvSpPr>
          <p:cNvPr id="263" name="TextBox 262"/>
          <p:cNvSpPr txBox="1"/>
          <p:nvPr/>
        </p:nvSpPr>
        <p:spPr>
          <a:xfrm>
            <a:off x="1878013" y="4921250"/>
            <a:ext cx="1476375" cy="28416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服务器</a:t>
            </a:r>
            <a:r>
              <a:rPr lang="en-US" altLang="zh-CN" sz="1400" dirty="0">
                <a:solidFill>
                  <a:schemeClr val="tx1">
                    <a:lumMod val="85000"/>
                    <a:lumOff val="15000"/>
                  </a:schemeClr>
                </a:solidFill>
                <a:latin typeface="+mn-lt"/>
                <a:ea typeface="+mn-ea"/>
                <a:cs typeface="Arial" panose="020B0604020202020204" pitchFamily="34" charset="0"/>
              </a:rPr>
              <a:t>RH2288H</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72716" name="Group 1"/>
          <p:cNvGrpSpPr/>
          <p:nvPr/>
        </p:nvGrpSpPr>
        <p:grpSpPr bwMode="auto">
          <a:xfrm>
            <a:off x="1992313" y="1449388"/>
            <a:ext cx="5892800" cy="2422525"/>
            <a:chOff x="2820369" y="1448780"/>
            <a:chExt cx="5892091" cy="2423447"/>
          </a:xfrm>
        </p:grpSpPr>
        <p:sp>
          <p:nvSpPr>
            <p:cNvPr id="214" name="TextBox 213"/>
            <p:cNvSpPr txBox="1"/>
            <p:nvPr/>
          </p:nvSpPr>
          <p:spPr>
            <a:xfrm>
              <a:off x="3909263" y="2514397"/>
              <a:ext cx="1668261" cy="285859"/>
            </a:xfrm>
            <a:prstGeom prst="rect">
              <a:avLst/>
            </a:prstGeom>
            <a:noFill/>
          </p:spPr>
          <p:txBody>
            <a:bodyPr lIns="68522" tIns="34261" rIns="68522" bIns="34261">
              <a:spAutoFit/>
            </a:bodyPr>
            <a:lstStyle/>
            <a:p>
              <a:pPr algn="ctr" fontAlgn="auto">
                <a:spcBef>
                  <a:spcPts val="0"/>
                </a:spcBef>
                <a:spcAft>
                  <a:spcPts val="0"/>
                </a:spcAft>
                <a:defRPr/>
              </a:pPr>
              <a:endParaRPr lang="en-US" altLang="zh-CN" sz="1400" b="1" dirty="0">
                <a:latin typeface="+mn-lt"/>
                <a:ea typeface="+mn-ea"/>
                <a:cs typeface="Arial" panose="020B0604020202020204" pitchFamily="34" charset="0"/>
              </a:endParaRPr>
            </a:p>
          </p:txBody>
        </p:sp>
        <p:pic>
          <p:nvPicPr>
            <p:cNvPr id="72739" name="Picture 255" descr="ICON_VirtTriangle_flat_Q408.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7830" y="3202303"/>
              <a:ext cx="5330593"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Rounded Rectangle 256"/>
            <p:cNvSpPr/>
            <p:nvPr/>
          </p:nvSpPr>
          <p:spPr bwMode="auto">
            <a:xfrm>
              <a:off x="2820370" y="2330446"/>
              <a:ext cx="3720208" cy="800100"/>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cs typeface="Arial" panose="020B0604020202020204" pitchFamily="34" charset="0"/>
                </a:rPr>
                <a:t>虚拟云平台</a:t>
              </a:r>
              <a:endParaRPr lang="en-US" altLang="zh-CN" sz="1800" dirty="0" smtClean="0">
                <a:cs typeface="Arial" panose="020B0604020202020204" pitchFamily="34" charset="0"/>
              </a:endParaRPr>
            </a:p>
            <a:p>
              <a:pPr algn="ctr" fontAlgn="auto">
                <a:spcBef>
                  <a:spcPts val="0"/>
                </a:spcBef>
                <a:spcAft>
                  <a:spcPts val="0"/>
                </a:spcAft>
                <a:defRPr/>
              </a:pPr>
              <a:r>
                <a:rPr lang="en-US" altLang="zh-CN" sz="1800" dirty="0">
                  <a:cs typeface="Arial" panose="020B0604020202020204" pitchFamily="34" charset="0"/>
                </a:rPr>
                <a:t>FusionCompute</a:t>
              </a:r>
              <a:endParaRPr lang="en-US" altLang="zh-CN" sz="1800" dirty="0">
                <a:cs typeface="Arial" panose="020B0604020202020204" pitchFamily="34" charset="0"/>
              </a:endParaRPr>
            </a:p>
          </p:txBody>
        </p:sp>
        <p:sp>
          <p:nvSpPr>
            <p:cNvPr id="266" name="Rounded Rectangle 265"/>
            <p:cNvSpPr>
              <a:spLocks noChangeArrowheads="1"/>
            </p:cNvSpPr>
            <p:nvPr/>
          </p:nvSpPr>
          <p:spPr bwMode="auto">
            <a:xfrm>
              <a:off x="6614936" y="1448780"/>
              <a:ext cx="2097524" cy="1681765"/>
            </a:xfrm>
            <a:prstGeom prst="roundRect">
              <a:avLst>
                <a:gd name="adj" fmla="val 16667"/>
              </a:avLst>
            </a:prstGeom>
            <a:gradFill>
              <a:gsLst>
                <a:gs pos="0">
                  <a:srgbClr val="C34B1B"/>
                </a:gs>
                <a:gs pos="89000">
                  <a:srgbClr val="E7893F"/>
                </a:gs>
              </a:gsLst>
            </a:gradFill>
            <a:ln w="12700">
              <a:solidFill>
                <a:schemeClr val="accent6"/>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a:solidFill>
                    <a:schemeClr val="bg1"/>
                  </a:solidFill>
                  <a:cs typeface="Arial" panose="020B0604020202020204" pitchFamily="34" charset="0"/>
                </a:rPr>
                <a:t>统一管理系统</a:t>
              </a:r>
              <a:endParaRPr lang="en-US" altLang="zh-CN" sz="1800" dirty="0">
                <a:solidFill>
                  <a:schemeClr val="bg1"/>
                </a:solidFill>
                <a:cs typeface="Arial" panose="020B0604020202020204" pitchFamily="34" charset="0"/>
              </a:endParaRPr>
            </a:p>
            <a:p>
              <a:pPr algn="ctr" fontAlgn="auto">
                <a:spcBef>
                  <a:spcPts val="0"/>
                </a:spcBef>
                <a:spcAft>
                  <a:spcPts val="0"/>
                </a:spcAft>
                <a:defRPr/>
              </a:pPr>
              <a:r>
                <a:rPr lang="en-US" altLang="zh-CN" sz="1800" dirty="0">
                  <a:solidFill>
                    <a:schemeClr val="bg1"/>
                  </a:solidFill>
                  <a:cs typeface="Arial" panose="020B0604020202020204" pitchFamily="34" charset="0"/>
                </a:rPr>
                <a:t>FusionManager</a:t>
              </a:r>
              <a:endParaRPr lang="en-US" altLang="zh-CN" sz="1800" dirty="0">
                <a:solidFill>
                  <a:schemeClr val="bg1"/>
                </a:solidFill>
                <a:cs typeface="Arial" panose="020B0604020202020204" pitchFamily="34" charset="0"/>
              </a:endParaRPr>
            </a:p>
          </p:txBody>
        </p:sp>
        <p:sp>
          <p:nvSpPr>
            <p:cNvPr id="271" name="Rounded Rectangle 270"/>
            <p:cNvSpPr>
              <a:spLocks noChangeArrowheads="1"/>
            </p:cNvSpPr>
            <p:nvPr/>
          </p:nvSpPr>
          <p:spPr bwMode="auto">
            <a:xfrm>
              <a:off x="2820369" y="1448780"/>
              <a:ext cx="3720209" cy="783394"/>
            </a:xfrm>
            <a:prstGeom prst="roundRect">
              <a:avLst>
                <a:gd name="adj" fmla="val 16667"/>
              </a:avLst>
            </a:prstGeom>
            <a:gradFill>
              <a:gsLst>
                <a:gs pos="0">
                  <a:srgbClr val="0F388A"/>
                </a:gs>
                <a:gs pos="100000">
                  <a:srgbClr val="1564AB">
                    <a:alpha val="98824"/>
                  </a:srgbClr>
                </a:gs>
              </a:gsLst>
            </a:gradFill>
            <a:ln w="12700">
              <a:solidFill>
                <a:srgbClr val="1A448A"/>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solidFill>
                    <a:schemeClr val="bg1"/>
                  </a:solidFill>
                  <a:cs typeface="Arial" panose="020B0604020202020204" pitchFamily="34" charset="0"/>
                </a:rPr>
                <a:t>桌面云管理软件</a:t>
              </a:r>
              <a:endParaRPr lang="en-US" altLang="zh-CN" sz="1800" dirty="0" smtClean="0">
                <a:solidFill>
                  <a:schemeClr val="bg1"/>
                </a:solidFill>
                <a:cs typeface="Arial" panose="020B0604020202020204" pitchFamily="34" charset="0"/>
              </a:endParaRPr>
            </a:p>
            <a:p>
              <a:pPr algn="ctr" fontAlgn="auto">
                <a:spcBef>
                  <a:spcPts val="0"/>
                </a:spcBef>
                <a:spcAft>
                  <a:spcPts val="0"/>
                </a:spcAft>
                <a:defRPr/>
              </a:pPr>
              <a:r>
                <a:rPr lang="en-US" altLang="zh-CN" sz="1800" dirty="0" smtClean="0">
                  <a:solidFill>
                    <a:schemeClr val="bg1"/>
                  </a:solidFill>
                  <a:cs typeface="Arial" panose="020B0604020202020204" pitchFamily="34" charset="0"/>
                </a:rPr>
                <a:t>FusionAccess</a:t>
              </a:r>
              <a:endParaRPr lang="en-US" altLang="zh-CN" sz="1400" dirty="0">
                <a:solidFill>
                  <a:schemeClr val="bg1"/>
                </a:solidFill>
                <a:cs typeface="Arial" panose="020B0604020202020204" pitchFamily="34" charset="0"/>
              </a:endParaRPr>
            </a:p>
          </p:txBody>
        </p:sp>
      </p:grpSp>
      <p:pic>
        <p:nvPicPr>
          <p:cNvPr id="72717" name="图片 13" descr="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263" y="4129088"/>
            <a:ext cx="19256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4978400" y="4286250"/>
            <a:ext cx="1239838"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47" name="Rectangle 46"/>
          <p:cNvSpPr/>
          <p:nvPr/>
        </p:nvSpPr>
        <p:spPr>
          <a:xfrm>
            <a:off x="6091238" y="4273550"/>
            <a:ext cx="1568450" cy="307975"/>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汇聚交换机</a:t>
            </a:r>
            <a:r>
              <a:rPr lang="en-US" altLang="zh-CN" sz="1400" dirty="0">
                <a:solidFill>
                  <a:schemeClr val="tx1">
                    <a:lumMod val="85000"/>
                    <a:lumOff val="15000"/>
                  </a:schemeClr>
                </a:solidFill>
                <a:latin typeface="+mn-lt"/>
                <a:ea typeface="+mn-ea"/>
                <a:cs typeface="Arial" panose="020B0604020202020204" pitchFamily="34" charset="0"/>
              </a:rPr>
              <a:t>S6700</a:t>
            </a:r>
            <a:endParaRPr lang="en-US" altLang="zh-CN" dirty="0">
              <a:solidFill>
                <a:schemeClr val="tx1">
                  <a:lumMod val="85000"/>
                  <a:lumOff val="15000"/>
                </a:schemeClr>
              </a:solidFill>
              <a:latin typeface="+mn-lt"/>
              <a:ea typeface="+mn-ea"/>
              <a:cs typeface="Arial" panose="020B0604020202020204" pitchFamily="34" charset="0"/>
            </a:endParaRPr>
          </a:p>
        </p:txBody>
      </p:sp>
      <p:sp>
        <p:nvSpPr>
          <p:cNvPr id="26" name="矩形 78"/>
          <p:cNvSpPr/>
          <p:nvPr/>
        </p:nvSpPr>
        <p:spPr bwMode="auto">
          <a:xfrm>
            <a:off x="509235" y="5623668"/>
            <a:ext cx="737513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rPr>
              <a:t>桌面云一体机，组网形态为</a:t>
            </a:r>
            <a:r>
              <a:rPr lang="en-US" altLang="zh-CN" sz="1600" b="1" dirty="0">
                <a:solidFill>
                  <a:schemeClr val="bg1"/>
                </a:solidFill>
              </a:rPr>
              <a:t>RH2288H+FusionStorage 10GE </a:t>
            </a:r>
            <a:endParaRPr lang="zh-CN" altLang="en-US" sz="1600" b="1" dirty="0">
              <a:solidFill>
                <a:schemeClr val="bg1"/>
              </a:solidFill>
            </a:endParaRPr>
          </a:p>
        </p:txBody>
      </p:sp>
      <p:grpSp>
        <p:nvGrpSpPr>
          <p:cNvPr id="72723" name="组合 6"/>
          <p:cNvGrpSpPr/>
          <p:nvPr/>
        </p:nvGrpSpPr>
        <p:grpSpPr bwMode="auto">
          <a:xfrm>
            <a:off x="2165350" y="4225925"/>
            <a:ext cx="714375" cy="614363"/>
            <a:chOff x="1025525" y="1865394"/>
            <a:chExt cx="2543175" cy="2271631"/>
          </a:xfrm>
        </p:grpSpPr>
        <p:pic>
          <p:nvPicPr>
            <p:cNvPr id="72735" name="Picture 3" descr="C:\Users\y00190999.CHINA\Pictures\华为设备\02 RH2288 V2\02 RH2288 V2(12 Disk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525" y="313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6" name="Picture 3" descr="C:\Users\y00190999.CHINA\Pictures\华为设备\02 RH2288 V2\02 RH2288 V2(12 Disk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525" y="25130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7" name="Picture 3" descr="C:\Users\y00190999.CHINA\Pictures\华为设备\02 RH2288 V2\02 RH2288 V2(12 Disk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525" y="186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TextBox 28"/>
          <p:cNvSpPr txBox="1"/>
          <p:nvPr/>
        </p:nvSpPr>
        <p:spPr>
          <a:xfrm>
            <a:off x="2895600" y="4286250"/>
            <a:ext cx="1238250"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30" name="TextBox 29"/>
          <p:cNvSpPr txBox="1"/>
          <p:nvPr/>
        </p:nvSpPr>
        <p:spPr>
          <a:xfrm>
            <a:off x="3892550" y="4371975"/>
            <a:ext cx="1555750" cy="315913"/>
          </a:xfrm>
          <a:prstGeom prst="rect">
            <a:avLst/>
          </a:prstGeom>
          <a:noFill/>
        </p:spPr>
        <p:txBody>
          <a:bodyPr lIns="68522" tIns="34261" rIns="68522" bIns="34261">
            <a:spAutoFit/>
          </a:bodyPr>
          <a:lstStyle/>
          <a:p>
            <a:pPr algn="ctr" fontAlgn="auto">
              <a:spcBef>
                <a:spcPts val="0"/>
              </a:spcBef>
              <a:spcAft>
                <a:spcPts val="0"/>
              </a:spcAft>
              <a:defRPr/>
            </a:pPr>
            <a:r>
              <a:rPr lang="en-US" altLang="zh-CN" sz="1600" dirty="0" err="1">
                <a:solidFill>
                  <a:schemeClr val="tx1">
                    <a:lumMod val="85000"/>
                    <a:lumOff val="15000"/>
                  </a:schemeClr>
                </a:solidFill>
                <a:latin typeface="+mn-lt"/>
                <a:ea typeface="+mn-ea"/>
                <a:cs typeface="Arial" panose="020B0604020202020204" pitchFamily="34" charset="0"/>
              </a:rPr>
              <a:t>FusionStorage</a:t>
            </a:r>
            <a:endParaRPr lang="en-US" altLang="zh-CN" sz="1600" dirty="0">
              <a:solidFill>
                <a:schemeClr val="tx1">
                  <a:lumMod val="85000"/>
                  <a:lumOff val="15000"/>
                </a:schemeClr>
              </a:solidFill>
              <a:latin typeface="+mn-lt"/>
              <a:ea typeface="+mn-ea"/>
              <a:cs typeface="Arial" panose="020B0604020202020204" pitchFamily="34" charset="0"/>
            </a:endParaRPr>
          </a:p>
        </p:txBody>
      </p:sp>
      <p:sp>
        <p:nvSpPr>
          <p:cNvPr id="31" name="TextBox 30"/>
          <p:cNvSpPr txBox="1"/>
          <p:nvPr/>
        </p:nvSpPr>
        <p:spPr>
          <a:xfrm>
            <a:off x="4011613" y="4921250"/>
            <a:ext cx="1476375" cy="28416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华为分布式存储</a:t>
            </a:r>
            <a:endParaRPr lang="en-US" altLang="zh-CN" sz="1400" dirty="0">
              <a:solidFill>
                <a:schemeClr val="tx1">
                  <a:lumMod val="85000"/>
                  <a:lumOff val="15000"/>
                </a:schemeClr>
              </a:solidFill>
              <a:latin typeface="+mn-lt"/>
              <a:ea typeface="+mn-ea"/>
              <a:cs typeface="Arial" panose="020B0604020202020204" pitchFamily="34" charset="0"/>
            </a:endParaRPr>
          </a:p>
        </p:txBody>
      </p:sp>
      <p:sp>
        <p:nvSpPr>
          <p:cNvPr id="32" name="Rounded Rectangle 31"/>
          <p:cNvSpPr/>
          <p:nvPr/>
        </p:nvSpPr>
        <p:spPr bwMode="auto">
          <a:xfrm>
            <a:off x="509235" y="1448781"/>
            <a:ext cx="972072" cy="3863316"/>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pic>
        <p:nvPicPr>
          <p:cNvPr id="72730" name="图片 7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8" y="1989138"/>
            <a:ext cx="6032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p:nvPr/>
        </p:nvSpPr>
        <p:spPr>
          <a:xfrm>
            <a:off x="395288" y="4891088"/>
            <a:ext cx="1171575"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瘦终端</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35" name="组合 123"/>
          <p:cNvGrpSpPr/>
          <p:nvPr/>
        </p:nvGrpSpPr>
        <p:grpSpPr>
          <a:xfrm>
            <a:off x="577693" y="2636912"/>
            <a:ext cx="890755" cy="833761"/>
            <a:chOff x="622051" y="2024108"/>
            <a:chExt cx="890755" cy="858207"/>
          </a:xfrm>
          <a:solidFill>
            <a:schemeClr val="accent1">
              <a:lumMod val="60000"/>
              <a:lumOff val="40000"/>
            </a:schemeClr>
          </a:solidFill>
        </p:grpSpPr>
        <p:pic>
          <p:nvPicPr>
            <p:cNvPr id="36" name="Picture 2" descr="E:\我的工作\上市工作\R3C00\资料\CT系列产品材料\K1_2.png"/>
            <p:cNvPicPr>
              <a:picLocks noChangeAspect="1" noChangeArrowheads="1"/>
            </p:cNvPicPr>
            <p:nvPr/>
          </p:nvPicPr>
          <p:blipFill>
            <a:blip r:embed="rId6" cstate="screen"/>
            <a:srcRect/>
            <a:stretch>
              <a:fillRect/>
            </a:stretch>
          </p:blipFill>
          <p:spPr bwMode="auto">
            <a:xfrm>
              <a:off x="622051" y="2068496"/>
              <a:ext cx="495927" cy="688297"/>
            </a:xfrm>
            <a:prstGeom prst="rect">
              <a:avLst/>
            </a:prstGeom>
            <a:noFill/>
          </p:spPr>
        </p:pic>
        <p:pic>
          <p:nvPicPr>
            <p:cNvPr id="37" name="Picture 3" descr="E:\我的工作\上市工作\R3C00\资料\CT系列产品材料\K1_4.png"/>
            <p:cNvPicPr>
              <a:picLocks noChangeAspect="1" noChangeArrowheads="1"/>
            </p:cNvPicPr>
            <p:nvPr/>
          </p:nvPicPr>
          <p:blipFill>
            <a:blip r:embed="rId7" cstate="screen"/>
            <a:srcRect/>
            <a:stretch>
              <a:fillRect/>
            </a:stretch>
          </p:blipFill>
          <p:spPr bwMode="auto">
            <a:xfrm>
              <a:off x="1071289" y="2024108"/>
              <a:ext cx="441517" cy="858207"/>
            </a:xfrm>
            <a:prstGeom prst="rect">
              <a:avLst/>
            </a:prstGeom>
            <a:noFill/>
          </p:spPr>
        </p:pic>
      </p:grpSp>
      <p:grpSp>
        <p:nvGrpSpPr>
          <p:cNvPr id="38" name="组合 125"/>
          <p:cNvGrpSpPr/>
          <p:nvPr/>
        </p:nvGrpSpPr>
        <p:grpSpPr>
          <a:xfrm>
            <a:off x="517885" y="3777929"/>
            <a:ext cx="1007763" cy="875207"/>
            <a:chOff x="544991" y="3099192"/>
            <a:chExt cx="1007763" cy="900868"/>
          </a:xfrm>
          <a:solidFill>
            <a:schemeClr val="accent1">
              <a:lumMod val="60000"/>
              <a:lumOff val="40000"/>
            </a:schemeClr>
          </a:solidFill>
        </p:grpSpPr>
        <p:pic>
          <p:nvPicPr>
            <p:cNvPr id="39" name="图片 79" descr="K0_1.png"/>
            <p:cNvPicPr>
              <a:picLocks noChangeAspect="1"/>
            </p:cNvPicPr>
            <p:nvPr/>
          </p:nvPicPr>
          <p:blipFill>
            <a:blip r:embed="rId8" cstate="screen"/>
            <a:stretch>
              <a:fillRect/>
            </a:stretch>
          </p:blipFill>
          <p:spPr>
            <a:xfrm>
              <a:off x="544991" y="3116546"/>
              <a:ext cx="602322" cy="822131"/>
            </a:xfrm>
            <a:prstGeom prst="rect">
              <a:avLst/>
            </a:prstGeom>
            <a:noFill/>
          </p:spPr>
        </p:pic>
        <p:pic>
          <p:nvPicPr>
            <p:cNvPr id="40" name="Picture 4" descr="E:\我的工作\上市工作\R3C00\资料\CT系列产品材料\K0_3.png"/>
            <p:cNvPicPr>
              <a:picLocks noChangeAspect="1" noChangeArrowheads="1"/>
            </p:cNvPicPr>
            <p:nvPr/>
          </p:nvPicPr>
          <p:blipFill>
            <a:blip r:embed="rId9" cstate="screen"/>
            <a:srcRect/>
            <a:stretch>
              <a:fillRect/>
            </a:stretch>
          </p:blipFill>
          <p:spPr bwMode="auto">
            <a:xfrm>
              <a:off x="988775" y="3099192"/>
              <a:ext cx="563979" cy="900868"/>
            </a:xfrm>
            <a:prstGeom prst="rect">
              <a:avLst/>
            </a:prstGeom>
            <a:noFill/>
          </p:spPr>
        </p:pic>
      </p:grpSp>
      <p:sp>
        <p:nvSpPr>
          <p:cNvPr id="41" name="TextBox 40"/>
          <p:cNvSpPr txBox="1"/>
          <p:nvPr/>
        </p:nvSpPr>
        <p:spPr>
          <a:xfrm>
            <a:off x="1046163" y="4286250"/>
            <a:ext cx="1238250" cy="500063"/>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2" name="Title 1"/>
          <p:cNvSpPr>
            <a:spLocks noGrp="1"/>
          </p:cNvSpPr>
          <p:nvPr>
            <p:ph type="title"/>
          </p:nvPr>
        </p:nvSpPr>
        <p:spPr/>
        <p:txBody>
          <a:bodyPr/>
          <a:lstStyle/>
          <a:p>
            <a:r>
              <a:rPr lang="zh-CN" altLang="en-US" dirty="0">
                <a:latin typeface="+mj-ea"/>
              </a:rPr>
              <a:t>云计算硬件部署形态</a:t>
            </a:r>
            <a:r>
              <a:rPr lang="en-US" altLang="zh-CN" dirty="0">
                <a:latin typeface="+mj-ea"/>
              </a:rPr>
              <a:t>-</a:t>
            </a:r>
            <a:r>
              <a:rPr lang="zh-CN" altLang="en-US" dirty="0">
                <a:latin typeface="+mj-ea"/>
              </a:rPr>
              <a:t>桌面云一体</a:t>
            </a:r>
            <a:r>
              <a:rPr lang="zh-CN" altLang="en-US" dirty="0" smtClean="0">
                <a:latin typeface="+mj-ea"/>
              </a:rPr>
              <a:t>机</a:t>
            </a:r>
            <a:endParaRPr lang="en-US" dirty="0"/>
          </a:p>
        </p:txBody>
      </p:sp>
    </p:spTree>
  </p:cSld>
  <p:clrMapOvr>
    <a:masterClrMapping/>
  </p:clrMapOvr>
  <p:transition advClick="0" advTm="8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bwMode="auto">
          <a:xfrm>
            <a:off x="3064776" y="3949639"/>
            <a:ext cx="3555531" cy="1308457"/>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sp>
        <p:nvSpPr>
          <p:cNvPr id="68" name="标题 29"/>
          <p:cNvSpPr txBox="1"/>
          <p:nvPr/>
        </p:nvSpPr>
        <p:spPr bwMode="auto">
          <a:xfrm>
            <a:off x="250825" y="358775"/>
            <a:ext cx="78009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243" name="矩形 78"/>
          <p:cNvSpPr/>
          <p:nvPr/>
        </p:nvSpPr>
        <p:spPr bwMode="auto">
          <a:xfrm>
            <a:off x="-456382" y="7687776"/>
            <a:ext cx="850741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端到端解决方案，整合优化，确保综合性能和用户体验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63" name="TextBox 262"/>
          <p:cNvSpPr txBox="1"/>
          <p:nvPr/>
        </p:nvSpPr>
        <p:spPr>
          <a:xfrm>
            <a:off x="3049588" y="4921250"/>
            <a:ext cx="1476375" cy="28416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服务器</a:t>
            </a:r>
            <a:r>
              <a:rPr lang="en-US" altLang="zh-CN" sz="1400" dirty="0">
                <a:solidFill>
                  <a:schemeClr val="tx1">
                    <a:lumMod val="85000"/>
                    <a:lumOff val="15000"/>
                  </a:schemeClr>
                </a:solidFill>
                <a:latin typeface="+mn-lt"/>
                <a:ea typeface="+mn-ea"/>
                <a:cs typeface="Arial" panose="020B0604020202020204" pitchFamily="34" charset="0"/>
              </a:rPr>
              <a:t>E9000</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74762" name="Group 1"/>
          <p:cNvGrpSpPr/>
          <p:nvPr/>
        </p:nvGrpSpPr>
        <p:grpSpPr bwMode="auto">
          <a:xfrm>
            <a:off x="1992313" y="1449388"/>
            <a:ext cx="5892800" cy="2422525"/>
            <a:chOff x="2820369" y="1448780"/>
            <a:chExt cx="5892091" cy="2423447"/>
          </a:xfrm>
        </p:grpSpPr>
        <p:sp>
          <p:nvSpPr>
            <p:cNvPr id="214" name="TextBox 213"/>
            <p:cNvSpPr txBox="1"/>
            <p:nvPr/>
          </p:nvSpPr>
          <p:spPr>
            <a:xfrm>
              <a:off x="3909263" y="2514397"/>
              <a:ext cx="1668261" cy="285859"/>
            </a:xfrm>
            <a:prstGeom prst="rect">
              <a:avLst/>
            </a:prstGeom>
            <a:noFill/>
          </p:spPr>
          <p:txBody>
            <a:bodyPr lIns="68522" tIns="34261" rIns="68522" bIns="34261">
              <a:spAutoFit/>
            </a:bodyPr>
            <a:lstStyle/>
            <a:p>
              <a:pPr algn="ctr" fontAlgn="auto">
                <a:spcBef>
                  <a:spcPts val="0"/>
                </a:spcBef>
                <a:spcAft>
                  <a:spcPts val="0"/>
                </a:spcAft>
                <a:defRPr/>
              </a:pPr>
              <a:endParaRPr lang="en-US" altLang="zh-CN" sz="1400" b="1" dirty="0">
                <a:latin typeface="+mn-lt"/>
                <a:ea typeface="+mn-ea"/>
                <a:cs typeface="Arial" panose="020B0604020202020204" pitchFamily="34" charset="0"/>
              </a:endParaRPr>
            </a:p>
          </p:txBody>
        </p:sp>
        <p:pic>
          <p:nvPicPr>
            <p:cNvPr id="74779" name="Picture 255" descr="ICON_VirtTriangle_flat_Q408.pn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7830" y="3202303"/>
              <a:ext cx="5330593"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Rounded Rectangle 256"/>
            <p:cNvSpPr/>
            <p:nvPr/>
          </p:nvSpPr>
          <p:spPr bwMode="auto">
            <a:xfrm>
              <a:off x="2820370" y="2330446"/>
              <a:ext cx="3720208" cy="800100"/>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cs typeface="Arial" panose="020B0604020202020204" pitchFamily="34" charset="0"/>
                </a:rPr>
                <a:t>虚拟云平台</a:t>
              </a:r>
              <a:endParaRPr lang="en-US" altLang="zh-CN" sz="1800" dirty="0" smtClean="0">
                <a:cs typeface="Arial" panose="020B0604020202020204" pitchFamily="34" charset="0"/>
              </a:endParaRPr>
            </a:p>
            <a:p>
              <a:pPr algn="ctr" fontAlgn="auto">
                <a:spcBef>
                  <a:spcPts val="0"/>
                </a:spcBef>
                <a:spcAft>
                  <a:spcPts val="0"/>
                </a:spcAft>
                <a:defRPr/>
              </a:pPr>
              <a:r>
                <a:rPr lang="en-US" altLang="zh-CN" sz="1800" dirty="0">
                  <a:cs typeface="Arial" panose="020B0604020202020204" pitchFamily="34" charset="0"/>
                </a:rPr>
                <a:t>FusionCompute</a:t>
              </a:r>
              <a:endParaRPr lang="en-US" altLang="zh-CN" sz="1800" dirty="0">
                <a:cs typeface="Arial" panose="020B0604020202020204" pitchFamily="34" charset="0"/>
              </a:endParaRPr>
            </a:p>
          </p:txBody>
        </p:sp>
        <p:sp>
          <p:nvSpPr>
            <p:cNvPr id="266" name="Rounded Rectangle 265"/>
            <p:cNvSpPr>
              <a:spLocks noChangeArrowheads="1"/>
            </p:cNvSpPr>
            <p:nvPr/>
          </p:nvSpPr>
          <p:spPr bwMode="auto">
            <a:xfrm>
              <a:off x="6614936" y="1448780"/>
              <a:ext cx="2097524" cy="1681765"/>
            </a:xfrm>
            <a:prstGeom prst="roundRect">
              <a:avLst>
                <a:gd name="adj" fmla="val 16667"/>
              </a:avLst>
            </a:prstGeom>
            <a:gradFill>
              <a:gsLst>
                <a:gs pos="0">
                  <a:srgbClr val="C34B1B"/>
                </a:gs>
                <a:gs pos="89000">
                  <a:srgbClr val="E7893F"/>
                </a:gs>
              </a:gsLst>
            </a:gradFill>
            <a:ln w="12700">
              <a:solidFill>
                <a:schemeClr val="accent6"/>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a:solidFill>
                    <a:schemeClr val="bg1"/>
                  </a:solidFill>
                  <a:cs typeface="Arial" panose="020B0604020202020204" pitchFamily="34" charset="0"/>
                </a:rPr>
                <a:t>统一管理系统</a:t>
              </a:r>
              <a:endParaRPr lang="en-US" altLang="zh-CN" sz="1800" dirty="0">
                <a:solidFill>
                  <a:schemeClr val="bg1"/>
                </a:solidFill>
                <a:cs typeface="Arial" panose="020B0604020202020204" pitchFamily="34" charset="0"/>
              </a:endParaRPr>
            </a:p>
            <a:p>
              <a:pPr algn="ctr" fontAlgn="auto">
                <a:spcBef>
                  <a:spcPts val="0"/>
                </a:spcBef>
                <a:spcAft>
                  <a:spcPts val="0"/>
                </a:spcAft>
                <a:defRPr/>
              </a:pPr>
              <a:r>
                <a:rPr lang="en-US" altLang="zh-CN" sz="1800" dirty="0">
                  <a:solidFill>
                    <a:schemeClr val="bg1"/>
                  </a:solidFill>
                  <a:cs typeface="Arial" panose="020B0604020202020204" pitchFamily="34" charset="0"/>
                </a:rPr>
                <a:t>FusionManager</a:t>
              </a:r>
              <a:endParaRPr lang="en-US" altLang="zh-CN" sz="1800" dirty="0">
                <a:solidFill>
                  <a:schemeClr val="bg1"/>
                </a:solidFill>
                <a:cs typeface="Arial" panose="020B0604020202020204" pitchFamily="34" charset="0"/>
              </a:endParaRPr>
            </a:p>
          </p:txBody>
        </p:sp>
        <p:sp>
          <p:nvSpPr>
            <p:cNvPr id="271" name="Rounded Rectangle 270"/>
            <p:cNvSpPr>
              <a:spLocks noChangeArrowheads="1"/>
            </p:cNvSpPr>
            <p:nvPr/>
          </p:nvSpPr>
          <p:spPr bwMode="auto">
            <a:xfrm>
              <a:off x="2820369" y="1448780"/>
              <a:ext cx="3720209" cy="783394"/>
            </a:xfrm>
            <a:prstGeom prst="roundRect">
              <a:avLst>
                <a:gd name="adj" fmla="val 16667"/>
              </a:avLst>
            </a:prstGeom>
            <a:gradFill>
              <a:gsLst>
                <a:gs pos="0">
                  <a:srgbClr val="0F388A"/>
                </a:gs>
                <a:gs pos="100000">
                  <a:srgbClr val="1564AB">
                    <a:alpha val="98824"/>
                  </a:srgbClr>
                </a:gs>
              </a:gsLst>
            </a:gradFill>
            <a:ln w="12700">
              <a:solidFill>
                <a:srgbClr val="1A448A"/>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solidFill>
                    <a:schemeClr val="bg1"/>
                  </a:solidFill>
                  <a:cs typeface="Arial" panose="020B0604020202020204" pitchFamily="34" charset="0"/>
                </a:rPr>
                <a:t>桌面云管理软件</a:t>
              </a:r>
              <a:endParaRPr lang="en-US" altLang="zh-CN" sz="1800" dirty="0" smtClean="0">
                <a:solidFill>
                  <a:schemeClr val="bg1"/>
                </a:solidFill>
                <a:cs typeface="Arial" panose="020B0604020202020204" pitchFamily="34" charset="0"/>
              </a:endParaRPr>
            </a:p>
            <a:p>
              <a:pPr algn="ctr" fontAlgn="auto">
                <a:spcBef>
                  <a:spcPts val="0"/>
                </a:spcBef>
                <a:spcAft>
                  <a:spcPts val="0"/>
                </a:spcAft>
                <a:defRPr/>
              </a:pPr>
              <a:r>
                <a:rPr lang="en-US" altLang="zh-CN" sz="1800" dirty="0" smtClean="0">
                  <a:solidFill>
                    <a:schemeClr val="bg1"/>
                  </a:solidFill>
                  <a:cs typeface="Arial" panose="020B0604020202020204" pitchFamily="34" charset="0"/>
                </a:rPr>
                <a:t>FusionAccess</a:t>
              </a:r>
              <a:endParaRPr lang="en-US" altLang="zh-CN" sz="1400" dirty="0">
                <a:solidFill>
                  <a:schemeClr val="bg1"/>
                </a:solidFill>
                <a:cs typeface="Arial" panose="020B0604020202020204" pitchFamily="34" charset="0"/>
              </a:endParaRPr>
            </a:p>
          </p:txBody>
        </p:sp>
      </p:grpSp>
      <p:sp>
        <p:nvSpPr>
          <p:cNvPr id="26" name="矩形 78"/>
          <p:cNvSpPr/>
          <p:nvPr/>
        </p:nvSpPr>
        <p:spPr bwMode="auto">
          <a:xfrm>
            <a:off x="509235" y="5623668"/>
            <a:ext cx="737513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rPr>
              <a:t>桌面云一体机，组网形态为</a:t>
            </a:r>
            <a:r>
              <a:rPr lang="en-US" altLang="zh-CN" sz="1600" b="1" dirty="0">
                <a:solidFill>
                  <a:schemeClr val="bg1"/>
                </a:solidFill>
              </a:rPr>
              <a:t>E9000+FusionStorage 10GE </a:t>
            </a:r>
            <a:endParaRPr lang="zh-CN" altLang="en-US" sz="1600" b="1" dirty="0">
              <a:solidFill>
                <a:schemeClr val="bg1"/>
              </a:solidFill>
            </a:endParaRPr>
          </a:p>
        </p:txBody>
      </p:sp>
      <p:sp>
        <p:nvSpPr>
          <p:cNvPr id="29" name="TextBox 28"/>
          <p:cNvSpPr txBox="1"/>
          <p:nvPr/>
        </p:nvSpPr>
        <p:spPr>
          <a:xfrm>
            <a:off x="4067175" y="4271963"/>
            <a:ext cx="1239838" cy="500062"/>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sp>
        <p:nvSpPr>
          <p:cNvPr id="30" name="TextBox 29"/>
          <p:cNvSpPr txBox="1"/>
          <p:nvPr/>
        </p:nvSpPr>
        <p:spPr>
          <a:xfrm>
            <a:off x="5064125" y="4371975"/>
            <a:ext cx="1555750" cy="315913"/>
          </a:xfrm>
          <a:prstGeom prst="rect">
            <a:avLst/>
          </a:prstGeom>
          <a:noFill/>
        </p:spPr>
        <p:txBody>
          <a:bodyPr lIns="68522" tIns="34261" rIns="68522" bIns="34261">
            <a:spAutoFit/>
          </a:bodyPr>
          <a:lstStyle/>
          <a:p>
            <a:pPr algn="ctr" fontAlgn="auto">
              <a:spcBef>
                <a:spcPts val="0"/>
              </a:spcBef>
              <a:spcAft>
                <a:spcPts val="0"/>
              </a:spcAft>
              <a:defRPr/>
            </a:pPr>
            <a:r>
              <a:rPr lang="en-US" altLang="zh-CN" sz="1600" dirty="0" err="1">
                <a:solidFill>
                  <a:schemeClr val="tx1">
                    <a:lumMod val="85000"/>
                    <a:lumOff val="15000"/>
                  </a:schemeClr>
                </a:solidFill>
                <a:latin typeface="+mn-lt"/>
                <a:ea typeface="+mn-ea"/>
                <a:cs typeface="Arial" panose="020B0604020202020204" pitchFamily="34" charset="0"/>
              </a:rPr>
              <a:t>FusionStorage</a:t>
            </a:r>
            <a:endParaRPr lang="en-US" altLang="zh-CN" sz="1600" dirty="0">
              <a:solidFill>
                <a:schemeClr val="tx1">
                  <a:lumMod val="85000"/>
                  <a:lumOff val="15000"/>
                </a:schemeClr>
              </a:solidFill>
              <a:latin typeface="+mn-lt"/>
              <a:ea typeface="+mn-ea"/>
              <a:cs typeface="Arial" panose="020B0604020202020204" pitchFamily="34" charset="0"/>
            </a:endParaRPr>
          </a:p>
        </p:txBody>
      </p:sp>
      <p:sp>
        <p:nvSpPr>
          <p:cNvPr id="31" name="TextBox 30"/>
          <p:cNvSpPr txBox="1"/>
          <p:nvPr/>
        </p:nvSpPr>
        <p:spPr>
          <a:xfrm>
            <a:off x="5184775" y="4921250"/>
            <a:ext cx="1474788" cy="284163"/>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华为分布式存储</a:t>
            </a:r>
            <a:endParaRPr lang="en-US" altLang="zh-CN" sz="1400" dirty="0">
              <a:solidFill>
                <a:schemeClr val="tx1">
                  <a:lumMod val="85000"/>
                  <a:lumOff val="15000"/>
                </a:schemeClr>
              </a:solidFill>
              <a:latin typeface="+mn-lt"/>
              <a:ea typeface="+mn-ea"/>
              <a:cs typeface="Arial" panose="020B0604020202020204" pitchFamily="34" charset="0"/>
            </a:endParaRPr>
          </a:p>
        </p:txBody>
      </p:sp>
      <p:sp>
        <p:nvSpPr>
          <p:cNvPr id="32" name="Rounded Rectangle 31"/>
          <p:cNvSpPr/>
          <p:nvPr/>
        </p:nvSpPr>
        <p:spPr bwMode="auto">
          <a:xfrm>
            <a:off x="509235" y="1448781"/>
            <a:ext cx="972072" cy="3863316"/>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pic>
        <p:nvPicPr>
          <p:cNvPr id="74772" name="图片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838" y="1989138"/>
            <a:ext cx="6032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p:nvPr/>
        </p:nvSpPr>
        <p:spPr>
          <a:xfrm>
            <a:off x="395288" y="4891088"/>
            <a:ext cx="1171575"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瘦终端</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35" name="组合 123"/>
          <p:cNvGrpSpPr/>
          <p:nvPr/>
        </p:nvGrpSpPr>
        <p:grpSpPr>
          <a:xfrm>
            <a:off x="577693" y="2636912"/>
            <a:ext cx="890755" cy="833761"/>
            <a:chOff x="622051" y="2024108"/>
            <a:chExt cx="890755" cy="858207"/>
          </a:xfrm>
          <a:solidFill>
            <a:schemeClr val="accent1">
              <a:lumMod val="60000"/>
              <a:lumOff val="40000"/>
            </a:schemeClr>
          </a:solidFill>
        </p:grpSpPr>
        <p:pic>
          <p:nvPicPr>
            <p:cNvPr id="36" name="Picture 2" descr="E:\我的工作\上市工作\R3C00\资料\CT系列产品材料\K1_2.png"/>
            <p:cNvPicPr>
              <a:picLocks noChangeAspect="1" noChangeArrowheads="1"/>
            </p:cNvPicPr>
            <p:nvPr/>
          </p:nvPicPr>
          <p:blipFill>
            <a:blip r:embed="rId3" cstate="screen"/>
            <a:srcRect/>
            <a:stretch>
              <a:fillRect/>
            </a:stretch>
          </p:blipFill>
          <p:spPr bwMode="auto">
            <a:xfrm>
              <a:off x="622051" y="2068496"/>
              <a:ext cx="495927" cy="688297"/>
            </a:xfrm>
            <a:prstGeom prst="rect">
              <a:avLst/>
            </a:prstGeom>
            <a:noFill/>
          </p:spPr>
        </p:pic>
        <p:pic>
          <p:nvPicPr>
            <p:cNvPr id="37" name="Picture 3" descr="E:\我的工作\上市工作\R3C00\资料\CT系列产品材料\K1_4.png"/>
            <p:cNvPicPr>
              <a:picLocks noChangeAspect="1" noChangeArrowheads="1"/>
            </p:cNvPicPr>
            <p:nvPr/>
          </p:nvPicPr>
          <p:blipFill>
            <a:blip r:embed="rId4" cstate="screen"/>
            <a:srcRect/>
            <a:stretch>
              <a:fillRect/>
            </a:stretch>
          </p:blipFill>
          <p:spPr bwMode="auto">
            <a:xfrm>
              <a:off x="1071289" y="2024108"/>
              <a:ext cx="441517" cy="858207"/>
            </a:xfrm>
            <a:prstGeom prst="rect">
              <a:avLst/>
            </a:prstGeom>
            <a:noFill/>
          </p:spPr>
        </p:pic>
      </p:grpSp>
      <p:grpSp>
        <p:nvGrpSpPr>
          <p:cNvPr id="38" name="组合 125"/>
          <p:cNvGrpSpPr/>
          <p:nvPr/>
        </p:nvGrpSpPr>
        <p:grpSpPr>
          <a:xfrm>
            <a:off x="517885" y="3777929"/>
            <a:ext cx="1007763" cy="875207"/>
            <a:chOff x="544991" y="3099192"/>
            <a:chExt cx="1007763" cy="900868"/>
          </a:xfrm>
          <a:solidFill>
            <a:schemeClr val="accent1">
              <a:lumMod val="60000"/>
              <a:lumOff val="40000"/>
            </a:schemeClr>
          </a:solidFill>
        </p:grpSpPr>
        <p:pic>
          <p:nvPicPr>
            <p:cNvPr id="39" name="图片 79" descr="K0_1.png"/>
            <p:cNvPicPr>
              <a:picLocks noChangeAspect="1"/>
            </p:cNvPicPr>
            <p:nvPr/>
          </p:nvPicPr>
          <p:blipFill>
            <a:blip r:embed="rId5" cstate="screen"/>
            <a:stretch>
              <a:fillRect/>
            </a:stretch>
          </p:blipFill>
          <p:spPr>
            <a:xfrm>
              <a:off x="544991" y="3116546"/>
              <a:ext cx="602322" cy="822131"/>
            </a:xfrm>
            <a:prstGeom prst="rect">
              <a:avLst/>
            </a:prstGeom>
            <a:noFill/>
          </p:spPr>
        </p:pic>
        <p:pic>
          <p:nvPicPr>
            <p:cNvPr id="40" name="Picture 4" descr="E:\我的工作\上市工作\R3C00\资料\CT系列产品材料\K0_3.png"/>
            <p:cNvPicPr>
              <a:picLocks noChangeAspect="1" noChangeArrowheads="1"/>
            </p:cNvPicPr>
            <p:nvPr/>
          </p:nvPicPr>
          <p:blipFill>
            <a:blip r:embed="rId6" cstate="screen"/>
            <a:srcRect/>
            <a:stretch>
              <a:fillRect/>
            </a:stretch>
          </p:blipFill>
          <p:spPr bwMode="auto">
            <a:xfrm>
              <a:off x="988775" y="3099192"/>
              <a:ext cx="563979" cy="900868"/>
            </a:xfrm>
            <a:prstGeom prst="rect">
              <a:avLst/>
            </a:prstGeom>
            <a:noFill/>
          </p:spPr>
        </p:pic>
      </p:grpSp>
      <p:sp>
        <p:nvSpPr>
          <p:cNvPr id="41" name="TextBox 40"/>
          <p:cNvSpPr txBox="1"/>
          <p:nvPr/>
        </p:nvSpPr>
        <p:spPr>
          <a:xfrm>
            <a:off x="1519238" y="4271963"/>
            <a:ext cx="1238250" cy="500062"/>
          </a:xfrm>
          <a:prstGeom prst="rect">
            <a:avLst/>
          </a:prstGeom>
          <a:noFill/>
        </p:spPr>
        <p:txBody>
          <a:bodyPr lIns="68522" tIns="34261" rIns="68522" bIns="34261">
            <a:spAutoFit/>
          </a:bodyPr>
          <a:lstStyle/>
          <a:p>
            <a:pPr algn="ctr" fontAlgn="auto">
              <a:spcBef>
                <a:spcPts val="0"/>
              </a:spcBef>
              <a:spcAft>
                <a:spcPts val="0"/>
              </a:spcAft>
              <a:defRPr/>
            </a:pPr>
            <a:r>
              <a:rPr lang="en-US" altLang="zh-CN" sz="2800" dirty="0">
                <a:solidFill>
                  <a:schemeClr val="tx1">
                    <a:lumMod val="85000"/>
                    <a:lumOff val="15000"/>
                  </a:schemeClr>
                </a:solidFill>
                <a:latin typeface="+mn-lt"/>
                <a:ea typeface="+mn-ea"/>
                <a:cs typeface="Arial" panose="020B0604020202020204" pitchFamily="34" charset="0"/>
              </a:rPr>
              <a:t>+</a:t>
            </a:r>
            <a:endParaRPr lang="en-US" altLang="zh-CN" sz="2800" dirty="0">
              <a:solidFill>
                <a:schemeClr val="tx1">
                  <a:lumMod val="85000"/>
                  <a:lumOff val="15000"/>
                </a:schemeClr>
              </a:solidFill>
              <a:latin typeface="+mn-lt"/>
              <a:ea typeface="+mn-ea"/>
              <a:cs typeface="Arial" panose="020B0604020202020204" pitchFamily="34" charset="0"/>
            </a:endParaRPr>
          </a:p>
        </p:txBody>
      </p:sp>
      <p:pic>
        <p:nvPicPr>
          <p:cNvPr id="74777" name="Picture 3" descr="E:\产品管理\OSCA\OSCA侧视图-111.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6613" y="4075113"/>
            <a:ext cx="7826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dirty="0" smtClean="0"/>
              <a:t>云计算硬件部署形态</a:t>
            </a:r>
            <a:r>
              <a:rPr lang="en-US" altLang="zh-CN" dirty="0">
                <a:latin typeface="+mj-ea"/>
              </a:rPr>
              <a:t>-</a:t>
            </a:r>
            <a:r>
              <a:rPr lang="zh-CN" altLang="en-US" dirty="0" smtClean="0"/>
              <a:t>桌面云一体机</a:t>
            </a:r>
            <a:endParaRPr lang="en-US" dirty="0"/>
          </a:p>
        </p:txBody>
      </p:sp>
    </p:spTree>
  </p:cSld>
  <p:clrMapOvr>
    <a:masterClrMapping/>
  </p:clrMapOvr>
  <p:transition advClick="0" advTm="8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Grp="1" noChangeArrowheads="1"/>
          </p:cNvSpPr>
          <p:nvPr>
            <p:ph sz="quarter" idx="10"/>
          </p:nvPr>
        </p:nvSpPr>
        <p:spPr/>
        <p:txBody>
          <a:bodyPr/>
          <a:lstStyle/>
          <a:p>
            <a:pPr marL="301625" lvl="1" indent="-301625" eaLnBrk="1" hangingPunct="1">
              <a:buClr>
                <a:srgbClr val="808080"/>
              </a:buClr>
              <a:buSzPct val="60000"/>
              <a:buFont typeface="Wingdings" panose="05000000000000000000" pitchFamily="2" charset="2"/>
              <a:buChar char="l"/>
              <a:defRPr/>
            </a:pPr>
            <a:r>
              <a:rPr lang="zh-CN" altLang="en-US" sz="2200" dirty="0">
                <a:cs typeface="+mn-cs"/>
              </a:rPr>
              <a:t>云计算硬件概览</a:t>
            </a:r>
            <a:endParaRPr lang="zh-CN" altLang="en-US" sz="2200" dirty="0">
              <a:cs typeface="+mn-cs"/>
            </a:endParaRPr>
          </a:p>
          <a:p>
            <a:pPr marL="301625" lvl="1" indent="-301625" eaLnBrk="1" hangingPunct="1">
              <a:buClr>
                <a:srgbClr val="808080"/>
              </a:buClr>
              <a:buSzPct val="60000"/>
              <a:buFont typeface="Wingdings" panose="05000000000000000000" pitchFamily="2" charset="2"/>
              <a:buChar char="l"/>
              <a:defRPr/>
            </a:pPr>
            <a:r>
              <a:rPr lang="zh-CN" altLang="en-US" sz="2200" dirty="0" smtClean="0">
                <a:cs typeface="+mn-cs"/>
              </a:rPr>
              <a:t>服务器介绍</a:t>
            </a:r>
            <a:endParaRPr lang="en-US" altLang="zh-CN" sz="2200" dirty="0" smtClean="0">
              <a:cs typeface="+mn-cs"/>
            </a:endParaRPr>
          </a:p>
          <a:p>
            <a:pPr marL="301625" lvl="1" indent="-301625" eaLnBrk="1" hangingPunct="1">
              <a:buClr>
                <a:srgbClr val="808080"/>
              </a:buClr>
              <a:buSzPct val="60000"/>
              <a:buFont typeface="Wingdings" panose="05000000000000000000" pitchFamily="2" charset="2"/>
              <a:buChar char="l"/>
              <a:defRPr/>
            </a:pPr>
            <a:r>
              <a:rPr lang="zh-CN" altLang="en-US" sz="2200" dirty="0" smtClean="0">
                <a:cs typeface="+mn-cs"/>
              </a:rPr>
              <a:t>存储设备介绍</a:t>
            </a:r>
            <a:endParaRPr lang="en-US" altLang="zh-CN" sz="2200" dirty="0" smtClean="0">
              <a:cs typeface="+mn-cs"/>
            </a:endParaRPr>
          </a:p>
          <a:p>
            <a:pPr marL="301625" lvl="1" indent="-301625" eaLnBrk="1" hangingPunct="1">
              <a:buClr>
                <a:srgbClr val="808080"/>
              </a:buClr>
              <a:buSzPct val="60000"/>
              <a:buFont typeface="Wingdings" panose="05000000000000000000" pitchFamily="2" charset="2"/>
              <a:buChar char="l"/>
              <a:defRPr/>
            </a:pPr>
            <a:r>
              <a:rPr lang="zh-CN" altLang="en-US" sz="2200" dirty="0" smtClean="0">
                <a:cs typeface="+mn-cs"/>
              </a:rPr>
              <a:t>交换机介绍</a:t>
            </a:r>
            <a:endParaRPr lang="en-US" altLang="zh-CN" sz="2200" dirty="0" smtClean="0">
              <a:cs typeface="+mn-cs"/>
            </a:endParaRPr>
          </a:p>
          <a:p>
            <a:pPr marL="301625" lvl="1" indent="-301625" eaLnBrk="1" hangingPunct="1">
              <a:buClr>
                <a:srgbClr val="808080"/>
              </a:buClr>
              <a:buSzPct val="60000"/>
              <a:buFont typeface="Wingdings" panose="05000000000000000000" pitchFamily="2" charset="2"/>
              <a:buChar char="l"/>
              <a:defRPr/>
            </a:pPr>
            <a:r>
              <a:rPr lang="en-US" altLang="zh-CN" sz="2200" dirty="0" smtClean="0">
                <a:cs typeface="+mn-cs"/>
              </a:rPr>
              <a:t>TC</a:t>
            </a:r>
            <a:r>
              <a:rPr lang="zh-CN" altLang="en-US" sz="2200" dirty="0" smtClean="0">
                <a:cs typeface="+mn-cs"/>
              </a:rPr>
              <a:t>设备介绍</a:t>
            </a:r>
            <a:endParaRPr lang="en-US" altLang="zh-CN" sz="2200" dirty="0" smtClean="0">
              <a:cs typeface="+mn-cs"/>
            </a:endParaRPr>
          </a:p>
          <a:p>
            <a:pPr marL="301625" lvl="1" indent="-301625" eaLnBrk="1" hangingPunct="1">
              <a:buClr>
                <a:srgbClr val="808080"/>
              </a:buClr>
              <a:buSzPct val="60000"/>
              <a:buFont typeface="Wingdings" panose="05000000000000000000" pitchFamily="2" charset="2"/>
              <a:buChar char="l"/>
              <a:defRPr/>
            </a:pPr>
            <a:r>
              <a:rPr lang="zh-CN" altLang="en-US" sz="2200" dirty="0" smtClean="0">
                <a:cs typeface="+mn-cs"/>
              </a:rPr>
              <a:t>云计算典型硬件部署形态</a:t>
            </a:r>
            <a:endParaRPr lang="en-US" altLang="zh-CN" sz="2200" dirty="0" smtClean="0">
              <a:cs typeface="+mn-cs"/>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内容占位符 22"/>
          <p:cNvSpPr>
            <a:spLocks noGrp="1"/>
          </p:cNvSpPr>
          <p:nvPr>
            <p:ph type="body" sz="quarter" idx="10"/>
          </p:nvPr>
        </p:nvSpPr>
        <p:spPr/>
        <p:txBody>
          <a:bodyPr/>
          <a:lstStyle/>
          <a:p>
            <a:r>
              <a:rPr lang="zh-CN" altLang="en-US" smtClean="0"/>
              <a:t>云计算的硬件使用了哪几类？</a:t>
            </a:r>
            <a:endParaRPr lang="en-US" altLang="zh-CN" smtClean="0"/>
          </a:p>
          <a:p>
            <a:r>
              <a:rPr lang="zh-CN" altLang="en-US" smtClean="0"/>
              <a:t>云计算的典型服务器选用哪几个型号？</a:t>
            </a:r>
            <a:endParaRPr lang="en-US" altLang="zh-CN" smtClean="0"/>
          </a:p>
          <a:p>
            <a:r>
              <a:rPr lang="zh-CN" altLang="en-US" smtClean="0"/>
              <a:t>存储的硬盘框有什么作用？</a:t>
            </a:r>
            <a:endParaRPr lang="zh-CN" altLang="en-US" smtClean="0"/>
          </a:p>
          <a:p>
            <a:r>
              <a:rPr lang="en-US" altLang="zh-CN" smtClean="0"/>
              <a:t>TC</a:t>
            </a:r>
            <a:r>
              <a:rPr lang="zh-CN" altLang="en-US" smtClean="0"/>
              <a:t>设备用于华为云计算哪个场景？</a:t>
            </a:r>
            <a:endParaRPr lang="en-US" altLang="zh-CN"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401955" lvl="1" indent="0">
              <a:buSzTx/>
              <a:buFont typeface="Wingdings" panose="05000000000000000000" pitchFamily="2" charset="2"/>
              <a:buNone/>
              <a:defRPr/>
            </a:pPr>
            <a:r>
              <a:rPr lang="zh-CN" altLang="en-US" sz="2200" dirty="0" smtClean="0">
                <a:solidFill>
                  <a:srgbClr val="000000"/>
                </a:solidFill>
              </a:rPr>
              <a:t>判断题</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ym typeface="+mn-ea"/>
              </a:rPr>
              <a:t>1</a:t>
            </a:r>
            <a:r>
              <a:rPr lang="zh-CN" altLang="en-US" sz="2200" dirty="0" smtClean="0">
                <a:sym typeface="+mn-ea"/>
              </a:rPr>
              <a:t>、</a:t>
            </a:r>
            <a:r>
              <a:rPr lang="zh-CN" altLang="en-US" sz="2200" dirty="0" smtClean="0">
                <a:sym typeface="+mn-ea"/>
              </a:rPr>
              <a:t>云计算的硬件包括服务器、存储、网络设备和客户端设备。  （</a:t>
            </a:r>
            <a:r>
              <a:rPr lang="en-US" altLang="zh-CN" sz="2200" dirty="0" smtClean="0">
                <a:sym typeface="+mn-ea"/>
              </a:rPr>
              <a:t>   )</a:t>
            </a:r>
            <a:endParaRPr lang="en-US" altLang="zh-CN" sz="2200" dirty="0" smtClean="0"/>
          </a:p>
          <a:p>
            <a:pPr marL="401955" lvl="1" indent="0">
              <a:buSzTx/>
              <a:buFont typeface="Wingdings" panose="05000000000000000000" pitchFamily="2" charset="2"/>
              <a:buNone/>
              <a:defRPr/>
            </a:pPr>
            <a:r>
              <a:rPr lang="en-US" altLang="zh-CN" sz="2200" dirty="0" smtClean="0">
                <a:sym typeface="+mn-ea"/>
              </a:rPr>
              <a:t>2</a:t>
            </a:r>
            <a:r>
              <a:rPr lang="zh-CN" altLang="en-US" sz="2200" dirty="0" smtClean="0">
                <a:sym typeface="+mn-ea"/>
              </a:rPr>
              <a:t>、</a:t>
            </a:r>
            <a:r>
              <a:rPr lang="zh-CN" altLang="en-US" sz="2200" dirty="0" smtClean="0">
                <a:sym typeface="+mn-ea"/>
              </a:rPr>
              <a:t>服务器的类型分为机架式服务器、刀片式服务器、塔式服务器（）</a:t>
            </a:r>
            <a:endParaRPr lang="zh-CN" altLang="en-US" sz="2200" dirty="0" smtClean="0"/>
          </a:p>
          <a:p>
            <a:pPr marL="401955" lvl="1" indent="0">
              <a:buSzTx/>
              <a:buFont typeface="Wingdings" panose="05000000000000000000" pitchFamily="2" charset="2"/>
              <a:buNone/>
              <a:defRPr/>
            </a:pPr>
            <a:r>
              <a:rPr lang="en-US" altLang="zh-CN" sz="2200" dirty="0" smtClean="0">
                <a:sym typeface="+mn-ea"/>
              </a:rPr>
              <a:t>3. E9000</a:t>
            </a:r>
            <a:r>
              <a:rPr lang="zh-CN" altLang="en-US" sz="2200" dirty="0" smtClean="0">
                <a:sym typeface="+mn-ea"/>
              </a:rPr>
              <a:t>服务器的扩展性很差（）</a:t>
            </a:r>
            <a:endParaRPr lang="zh-CN" altLang="en-US" sz="2200" dirty="0" smtClean="0"/>
          </a:p>
          <a:p>
            <a:pPr marL="401955" lvl="1" indent="0">
              <a:buSzTx/>
              <a:buFont typeface="Wingdings" panose="05000000000000000000" pitchFamily="2" charset="2"/>
              <a:buNone/>
              <a:defRPr/>
            </a:pPr>
            <a:r>
              <a:rPr lang="en-US" altLang="zh-CN" sz="2200" dirty="0" smtClean="0">
                <a:sym typeface="+mn-ea"/>
              </a:rPr>
              <a:t>4. RH2288H</a:t>
            </a:r>
            <a:r>
              <a:rPr lang="zh-CN" altLang="en-US" sz="2200" dirty="0" smtClean="0">
                <a:sym typeface="+mn-ea"/>
              </a:rPr>
              <a:t>属于华为的刀片式服务器（）</a:t>
            </a:r>
            <a:endParaRPr lang="zh-CN" altLang="en-US" sz="2200" dirty="0" smtClean="0"/>
          </a:p>
          <a:p>
            <a:pPr marL="401955" lvl="1" indent="0">
              <a:buSzTx/>
              <a:buFont typeface="Wingdings" panose="05000000000000000000" pitchFamily="2" charset="2"/>
              <a:buNone/>
              <a:defRPr/>
            </a:pPr>
            <a:r>
              <a:rPr lang="en-US" altLang="zh-CN" sz="2200" dirty="0" smtClean="0">
                <a:sym typeface="+mn-ea"/>
              </a:rPr>
              <a:t>5. </a:t>
            </a:r>
            <a:r>
              <a:rPr lang="zh-CN" altLang="en-US" sz="2200" dirty="0" smtClean="0">
                <a:sym typeface="+mn-ea"/>
              </a:rPr>
              <a:t>在管理存储设备的时候，必须要使用命令行界面（）</a:t>
            </a:r>
            <a:endParaRPr lang="zh-CN" altLang="en-US" sz="2200" dirty="0" smtClean="0">
              <a:solidFill>
                <a:srgbClr val="000000"/>
              </a:solidFill>
              <a:latin typeface="+mn-lt"/>
              <a:ea typeface="+mn-ea"/>
              <a:cs typeface="Arial" panose="020B0604020202020204" pitchFamily="34" charset="0"/>
            </a:endParaRPr>
          </a:p>
          <a:p>
            <a:pPr marL="401955" lvl="1" indent="0">
              <a:buSzTx/>
              <a:buFont typeface="Wingdings" panose="05000000000000000000" pitchFamily="2" charset="2"/>
              <a:buNone/>
              <a:defRPr/>
            </a:pPr>
            <a:endParaRPr lang="zh-CN" altLang="en-US" sz="2200" dirty="0" smtClean="0">
              <a:solidFill>
                <a:srgbClr val="000000"/>
              </a:solidFill>
            </a:endParaRPr>
          </a:p>
          <a:p>
            <a:pPr marL="401955" lvl="1" indent="0">
              <a:buSzTx/>
              <a:buFont typeface="Wingdings" panose="05000000000000000000" pitchFamily="2" charset="2"/>
              <a:buNone/>
              <a:defRPr/>
            </a:pPr>
            <a:endParaRPr lang="zh-CN" altLang="en-US" sz="2200"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401955" lvl="1" indent="0">
              <a:buSzTx/>
              <a:buFont typeface="Wingdings" panose="05000000000000000000" pitchFamily="2" charset="2"/>
              <a:buNone/>
              <a:defRPr/>
            </a:pPr>
            <a:r>
              <a:rPr lang="zh-CN" altLang="en-US" smtClean="0"/>
              <a:t>选择题</a:t>
            </a:r>
            <a:endParaRPr lang="zh-CN" altLang="en-US" smtClean="0"/>
          </a:p>
          <a:p>
            <a:pPr marL="401955" lvl="1" indent="0">
              <a:buSzTx/>
              <a:buFont typeface="Wingdings" panose="05000000000000000000" pitchFamily="2" charset="2"/>
              <a:buNone/>
              <a:defRPr/>
            </a:pPr>
            <a:r>
              <a:rPr lang="en-US" smtClean="0"/>
              <a:t>1</a:t>
            </a:r>
            <a:r>
              <a:rPr lang="zh-CN" altLang="en-US" smtClean="0"/>
              <a:t>、</a:t>
            </a:r>
            <a:r>
              <a:rPr lang="zh-CN" altLang="en-US" sz="2200" dirty="0" smtClean="0">
                <a:sym typeface="+mn-ea"/>
              </a:rPr>
              <a:t>下面哪些组件属于</a:t>
            </a:r>
            <a:r>
              <a:rPr lang="en-US" altLang="zh-CN" sz="2200" dirty="0" smtClean="0">
                <a:sym typeface="+mn-ea"/>
              </a:rPr>
              <a:t>E9000</a:t>
            </a:r>
            <a:r>
              <a:rPr lang="zh-CN" altLang="en-US" sz="2200" dirty="0" smtClean="0">
                <a:sym typeface="+mn-ea"/>
              </a:rPr>
              <a:t>服务器？ </a:t>
            </a:r>
            <a:r>
              <a:rPr lang="en-US" altLang="zh-CN" sz="2200" dirty="0" smtClean="0">
                <a:sym typeface="+mn-ea"/>
              </a:rPr>
              <a:t> (        )</a:t>
            </a:r>
            <a:endParaRPr lang="en-US" altLang="zh-CN" sz="2200" dirty="0" smtClean="0"/>
          </a:p>
          <a:p>
            <a:pPr marL="1079500" lvl="1" indent="-342900">
              <a:buClr>
                <a:srgbClr val="000000"/>
              </a:buClr>
              <a:buSzTx/>
              <a:buFont typeface="Wingdings" panose="05000000000000000000" pitchFamily="2" charset="2"/>
              <a:buNone/>
              <a:defRPr/>
            </a:pPr>
            <a:r>
              <a:rPr lang="en-US" altLang="zh-CN" sz="2200" dirty="0" smtClean="0">
                <a:solidFill>
                  <a:srgbClr val="000000"/>
                </a:solidFill>
                <a:sym typeface="+mn-ea"/>
              </a:rPr>
              <a:t>A.</a:t>
            </a:r>
            <a:r>
              <a:rPr lang="zh-CN" altLang="en-US" sz="2200" dirty="0" smtClean="0">
                <a:solidFill>
                  <a:srgbClr val="000000"/>
                </a:solidFill>
                <a:sym typeface="+mn-ea"/>
              </a:rPr>
              <a:t>控制模块。</a:t>
            </a:r>
            <a:endParaRPr lang="zh-CN" altLang="en-US" sz="2200" dirty="0" smtClean="0">
              <a:solidFill>
                <a:srgbClr val="000000"/>
              </a:solidFill>
            </a:endParaRPr>
          </a:p>
          <a:p>
            <a:pPr marL="1079500" lvl="1" indent="-342900">
              <a:buClr>
                <a:srgbClr val="000000"/>
              </a:buClr>
              <a:buSzTx/>
              <a:buFont typeface="Wingdings" panose="05000000000000000000" pitchFamily="2" charset="2"/>
              <a:buNone/>
              <a:defRPr/>
            </a:pPr>
            <a:r>
              <a:rPr lang="en-US" altLang="zh-CN" sz="2200" dirty="0" smtClean="0">
                <a:solidFill>
                  <a:srgbClr val="000000"/>
                </a:solidFill>
                <a:sym typeface="+mn-ea"/>
              </a:rPr>
              <a:t>B.</a:t>
            </a:r>
            <a:r>
              <a:rPr lang="zh-CN" altLang="en-US" sz="2200" dirty="0" smtClean="0">
                <a:solidFill>
                  <a:srgbClr val="000000"/>
                </a:solidFill>
                <a:sym typeface="+mn-ea"/>
              </a:rPr>
              <a:t>计算节点。</a:t>
            </a:r>
            <a:endParaRPr lang="zh-CN" altLang="en-US" sz="2200" dirty="0" smtClean="0">
              <a:solidFill>
                <a:srgbClr val="000000"/>
              </a:solidFill>
            </a:endParaRPr>
          </a:p>
          <a:p>
            <a:pPr marL="1079500" lvl="1" indent="-342900">
              <a:buClr>
                <a:srgbClr val="000000"/>
              </a:buClr>
              <a:buSzTx/>
              <a:buFont typeface="Wingdings" panose="05000000000000000000" pitchFamily="2" charset="2"/>
              <a:buNone/>
              <a:defRPr/>
            </a:pPr>
            <a:r>
              <a:rPr lang="en-US" altLang="zh-CN" sz="2200" dirty="0" smtClean="0">
                <a:solidFill>
                  <a:srgbClr val="000000"/>
                </a:solidFill>
                <a:sym typeface="+mn-ea"/>
              </a:rPr>
              <a:t>C.</a:t>
            </a:r>
            <a:r>
              <a:rPr lang="zh-CN" altLang="en-US" sz="2200" dirty="0" smtClean="0">
                <a:solidFill>
                  <a:srgbClr val="000000"/>
                </a:solidFill>
                <a:sym typeface="+mn-ea"/>
              </a:rPr>
              <a:t>电源模块。</a:t>
            </a:r>
            <a:endParaRPr lang="en-US" altLang="zh-CN" sz="2200" dirty="0" smtClean="0">
              <a:solidFill>
                <a:srgbClr val="000000"/>
              </a:solidFill>
            </a:endParaRPr>
          </a:p>
          <a:p>
            <a:pPr marL="1079500" lvl="1" indent="-342900">
              <a:buClr>
                <a:srgbClr val="000000"/>
              </a:buClr>
              <a:buSzTx/>
              <a:buFont typeface="Wingdings" panose="05000000000000000000" pitchFamily="2" charset="2"/>
              <a:buNone/>
              <a:defRPr/>
            </a:pPr>
            <a:r>
              <a:rPr lang="en-US" altLang="zh-CN" sz="2200" dirty="0" smtClean="0">
                <a:solidFill>
                  <a:srgbClr val="000000"/>
                </a:solidFill>
                <a:sym typeface="+mn-ea"/>
              </a:rPr>
              <a:t>D.</a:t>
            </a:r>
            <a:r>
              <a:rPr lang="zh-CN" altLang="en-US" sz="2200" dirty="0" smtClean="0">
                <a:solidFill>
                  <a:srgbClr val="000000"/>
                </a:solidFill>
                <a:sym typeface="+mn-ea"/>
              </a:rPr>
              <a:t>交换模块。</a:t>
            </a:r>
            <a:endParaRPr lang="en-US" altLang="zh-CN" sz="2200"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302000" y="1656080"/>
            <a:ext cx="2540000" cy="314325"/>
          </a:xfrm>
          <a:prstGeom prst="rect">
            <a:avLst/>
          </a:prstGeom>
          <a:noFill/>
          <a:ln w="9525">
            <a:noFill/>
            <a:miter lim="800000"/>
          </a:ln>
        </p:spPr>
        <p:txBody>
          <a:bodyPr wrap="square" lIns="99980" tIns="49986" rIns="99980" bIns="49986" anchor="t">
            <a:spAutoFit/>
          </a:bodyPr>
          <a:p>
            <a:pPr marL="0" indent="0" eaLnBrk="1" hangingPunct="1">
              <a:buNone/>
              <a:defRPr/>
            </a:pPr>
            <a:endParaRPr lang="zh-CN" altLang="en-US" sz="1400" dirty="0" smtClean="0">
              <a:solidFill>
                <a:srgbClr val="000000"/>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401955" lvl="1" indent="0">
              <a:buSzTx/>
              <a:buFont typeface="Wingdings" panose="05000000000000000000" pitchFamily="2" charset="2"/>
              <a:buNone/>
              <a:defRPr/>
            </a:pPr>
            <a:r>
              <a:rPr lang="zh-CN" altLang="en-US" smtClean="0"/>
              <a:t>选择题</a:t>
            </a:r>
            <a:endParaRPr lang="zh-CN" altLang="en-US" smtClean="0"/>
          </a:p>
          <a:p>
            <a:pPr marL="401955" lvl="1" indent="0">
              <a:buSzTx/>
              <a:buFont typeface="Wingdings" panose="05000000000000000000" pitchFamily="2" charset="2"/>
              <a:buNone/>
              <a:defRPr/>
            </a:pPr>
            <a:r>
              <a:rPr lang="en-US" smtClean="0"/>
              <a:t>2</a:t>
            </a:r>
            <a:r>
              <a:rPr lang="zh-CN" altLang="en-US" smtClean="0"/>
              <a:t>、华为存储设备的4U 3.5寸高密硬盘支持在线更换硬盘。（） </a:t>
            </a:r>
            <a:endParaRPr lang="zh-CN" altLang="en-US" smtClean="0"/>
          </a:p>
          <a:p>
            <a:pPr marL="401955" lvl="1" indent="0">
              <a:buSzTx/>
              <a:buFont typeface="Wingdings" panose="05000000000000000000" pitchFamily="2" charset="2"/>
              <a:buNone/>
              <a:defRPr/>
            </a:pPr>
            <a:r>
              <a:rPr lang="en-US" altLang="zh-CN" sz="2200" dirty="0" smtClean="0">
                <a:solidFill>
                  <a:srgbClr val="000000"/>
                </a:solidFill>
              </a:rPr>
              <a:t>	</a:t>
            </a:r>
            <a:r>
              <a:rPr lang="zh-CN" altLang="en-US" sz="2200" dirty="0" smtClean="0">
                <a:solidFill>
                  <a:srgbClr val="000000"/>
                </a:solidFill>
              </a:rPr>
              <a:t>A 正确 B 错误</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olidFill>
                  <a:srgbClr val="000000"/>
                </a:solidFill>
              </a:rPr>
              <a:t>3</a:t>
            </a:r>
            <a:r>
              <a:rPr lang="zh-CN" altLang="en-US" sz="2200" dirty="0" smtClean="0">
                <a:solidFill>
                  <a:srgbClr val="000000"/>
                </a:solidFill>
              </a:rPr>
              <a:t>、华为存储设备的</a:t>
            </a:r>
            <a:r>
              <a:rPr lang="en-US" altLang="zh-CN" sz="2200" dirty="0" smtClean="0">
                <a:solidFill>
                  <a:srgbClr val="000000"/>
                </a:solidFill>
              </a:rPr>
              <a:t>4U 3.5</a:t>
            </a:r>
            <a:r>
              <a:rPr lang="zh-CN" altLang="en-US" sz="2200" dirty="0" smtClean="0">
                <a:solidFill>
                  <a:srgbClr val="000000"/>
                </a:solidFill>
              </a:rPr>
              <a:t>寸高密度硬盘框通过哪种接口连接控制框，实现容量扩展（）</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olidFill>
                  <a:srgbClr val="000000"/>
                </a:solidFill>
              </a:rPr>
              <a:t>	A.GE</a:t>
            </a:r>
            <a:r>
              <a:rPr lang="zh-CN" altLang="en-US" sz="2200" dirty="0" smtClean="0">
                <a:solidFill>
                  <a:srgbClr val="000000"/>
                </a:solidFill>
              </a:rPr>
              <a:t>接口</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olidFill>
                  <a:srgbClr val="000000"/>
                </a:solidFill>
              </a:rPr>
              <a:t>	B.FC</a:t>
            </a:r>
            <a:r>
              <a:rPr lang="zh-CN" altLang="en-US" sz="2200" dirty="0" smtClean="0">
                <a:solidFill>
                  <a:srgbClr val="000000"/>
                </a:solidFill>
              </a:rPr>
              <a:t>接口</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olidFill>
                  <a:srgbClr val="000000"/>
                </a:solidFill>
              </a:rPr>
              <a:t>	C.SAS</a:t>
            </a:r>
            <a:r>
              <a:rPr lang="zh-CN" altLang="en-US" sz="2200" dirty="0" smtClean="0">
                <a:solidFill>
                  <a:srgbClr val="000000"/>
                </a:solidFill>
              </a:rPr>
              <a:t>接口</a:t>
            </a:r>
            <a:endParaRPr lang="zh-CN" altLang="en-US" sz="2200" dirty="0" smtClean="0">
              <a:solidFill>
                <a:srgbClr val="000000"/>
              </a:solidFill>
            </a:endParaRPr>
          </a:p>
          <a:p>
            <a:pPr marL="401955" lvl="1" indent="0">
              <a:buSzTx/>
              <a:buFont typeface="Wingdings" panose="05000000000000000000" pitchFamily="2" charset="2"/>
              <a:buNone/>
              <a:defRPr/>
            </a:pPr>
            <a:r>
              <a:rPr lang="en-US" altLang="zh-CN" sz="2200" dirty="0" smtClean="0">
                <a:solidFill>
                  <a:srgbClr val="000000"/>
                </a:solidFill>
              </a:rPr>
              <a:t>	D.MINI SAS</a:t>
            </a:r>
            <a:r>
              <a:rPr lang="zh-CN" altLang="en-US" sz="2200" dirty="0" smtClean="0">
                <a:solidFill>
                  <a:srgbClr val="000000"/>
                </a:solidFill>
              </a:rPr>
              <a:t>接口</a:t>
            </a:r>
            <a:endParaRPr lang="zh-CN" altLang="en-US" sz="2200"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ctangle 278"/>
          <p:cNvSpPr/>
          <p:nvPr/>
        </p:nvSpPr>
        <p:spPr bwMode="auto">
          <a:xfrm>
            <a:off x="2344738" y="1233488"/>
            <a:ext cx="6511925" cy="4283075"/>
          </a:xfrm>
          <a:prstGeom prst="rect">
            <a:avLst/>
          </a:prstGeom>
          <a:solidFill>
            <a:schemeClr val="bg1">
              <a:lumMod val="95000"/>
            </a:schemeClr>
          </a:solidFill>
          <a:ln w="38100">
            <a:solidFill>
              <a:schemeClr val="bg1">
                <a:lumMod val="95000"/>
              </a:schemeClr>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eaLnBrk="1" fontAlgn="t" hangingPunct="1">
              <a:defRPr/>
            </a:pPr>
            <a:endParaRPr lang="en-US">
              <a:solidFill>
                <a:schemeClr val="tx1"/>
              </a:solidFill>
            </a:endParaRPr>
          </a:p>
        </p:txBody>
      </p:sp>
      <p:sp>
        <p:nvSpPr>
          <p:cNvPr id="15372" name="Rectangle 15371"/>
          <p:cNvSpPr/>
          <p:nvPr/>
        </p:nvSpPr>
        <p:spPr bwMode="auto">
          <a:xfrm>
            <a:off x="487363" y="1233488"/>
            <a:ext cx="1673225" cy="4283075"/>
          </a:xfrm>
          <a:prstGeom prst="rect">
            <a:avLst/>
          </a:prstGeom>
          <a:solidFill>
            <a:schemeClr val="bg1">
              <a:lumMod val="95000"/>
            </a:schemeClr>
          </a:solidFill>
          <a:ln w="38100">
            <a:solidFill>
              <a:schemeClr val="bg1">
                <a:lumMod val="95000"/>
              </a:schemeClr>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eaLnBrk="1" fontAlgn="t" hangingPunct="1">
              <a:defRPr/>
            </a:pPr>
            <a:endParaRPr lang="en-US">
              <a:solidFill>
                <a:schemeClr val="tx1"/>
              </a:solidFill>
            </a:endParaRPr>
          </a:p>
        </p:txBody>
      </p:sp>
      <p:sp>
        <p:nvSpPr>
          <p:cNvPr id="277" name="Rounded Rectangle 276"/>
          <p:cNvSpPr/>
          <p:nvPr/>
        </p:nvSpPr>
        <p:spPr bwMode="auto">
          <a:xfrm>
            <a:off x="971600" y="1448781"/>
            <a:ext cx="972072" cy="3863316"/>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sp>
        <p:nvSpPr>
          <p:cNvPr id="272" name="Rounded Rectangle 271"/>
          <p:cNvSpPr/>
          <p:nvPr/>
        </p:nvSpPr>
        <p:spPr bwMode="auto">
          <a:xfrm>
            <a:off x="2820369" y="4003640"/>
            <a:ext cx="5817733" cy="1308457"/>
          </a:xfrm>
          <a:prstGeom prst="roundRect">
            <a:avLst/>
          </a:prstGeom>
          <a:gradFill>
            <a:gsLst>
              <a:gs pos="0">
                <a:schemeClr val="tx1">
                  <a:lumMod val="40000"/>
                  <a:lumOff val="60000"/>
                </a:schemeClr>
              </a:gs>
              <a:gs pos="100000">
                <a:schemeClr val="tx1">
                  <a:lumMod val="20000"/>
                  <a:lumOff val="80000"/>
                </a:schemeClr>
              </a:gs>
            </a:gsLst>
          </a:gradFill>
          <a:ln w="12700">
            <a:solidFill>
              <a:srgbClr val="A6A6A6"/>
            </a:solid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defRPr/>
            </a:pPr>
            <a:endParaRPr lang="en-US">
              <a:solidFill>
                <a:schemeClr val="tx1"/>
              </a:solidFill>
            </a:endParaRPr>
          </a:p>
        </p:txBody>
      </p:sp>
      <p:sp>
        <p:nvSpPr>
          <p:cNvPr id="68" name="标题 29"/>
          <p:cNvSpPr txBox="1"/>
          <p:nvPr/>
        </p:nvSpPr>
        <p:spPr bwMode="auto">
          <a:xfrm>
            <a:off x="250825" y="358775"/>
            <a:ext cx="437673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pic>
        <p:nvPicPr>
          <p:cNvPr id="17419" name="图片 7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93800" y="1989138"/>
            <a:ext cx="6032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TextBox 186"/>
          <p:cNvSpPr txBox="1"/>
          <p:nvPr/>
        </p:nvSpPr>
        <p:spPr>
          <a:xfrm>
            <a:off x="857250" y="4891088"/>
            <a:ext cx="1171575"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瘦终端</a:t>
            </a:r>
            <a:endParaRPr lang="en-US" altLang="zh-CN" sz="1400" dirty="0">
              <a:solidFill>
                <a:schemeClr val="tx1">
                  <a:lumMod val="85000"/>
                  <a:lumOff val="15000"/>
                </a:schemeClr>
              </a:solidFill>
              <a:latin typeface="+mn-lt"/>
              <a:ea typeface="+mn-ea"/>
              <a:cs typeface="Arial" panose="020B0604020202020204" pitchFamily="34" charset="0"/>
            </a:endParaRPr>
          </a:p>
        </p:txBody>
      </p:sp>
      <p:grpSp>
        <p:nvGrpSpPr>
          <p:cNvPr id="189" name="组合 123"/>
          <p:cNvGrpSpPr/>
          <p:nvPr/>
        </p:nvGrpSpPr>
        <p:grpSpPr>
          <a:xfrm>
            <a:off x="1040058" y="2636912"/>
            <a:ext cx="890755" cy="833761"/>
            <a:chOff x="622051" y="2024108"/>
            <a:chExt cx="890755" cy="858207"/>
          </a:xfrm>
          <a:solidFill>
            <a:schemeClr val="accent1">
              <a:lumMod val="60000"/>
              <a:lumOff val="40000"/>
            </a:schemeClr>
          </a:solidFill>
        </p:grpSpPr>
        <p:pic>
          <p:nvPicPr>
            <p:cNvPr id="195" name="Picture 2" descr="E:\我的工作\上市工作\R3C00\资料\CT系列产品材料\K1_2.png"/>
            <p:cNvPicPr>
              <a:picLocks noChangeAspect="1" noChangeArrowheads="1"/>
            </p:cNvPicPr>
            <p:nvPr/>
          </p:nvPicPr>
          <p:blipFill>
            <a:blip r:embed="rId2" cstate="screen"/>
            <a:srcRect/>
            <a:stretch>
              <a:fillRect/>
            </a:stretch>
          </p:blipFill>
          <p:spPr bwMode="auto">
            <a:xfrm>
              <a:off x="622051" y="2068496"/>
              <a:ext cx="495927" cy="688297"/>
            </a:xfrm>
            <a:prstGeom prst="rect">
              <a:avLst/>
            </a:prstGeom>
            <a:noFill/>
          </p:spPr>
        </p:pic>
        <p:pic>
          <p:nvPicPr>
            <p:cNvPr id="196" name="Picture 3" descr="E:\我的工作\上市工作\R3C00\资料\CT系列产品材料\K1_4.png"/>
            <p:cNvPicPr>
              <a:picLocks noChangeAspect="1" noChangeArrowheads="1"/>
            </p:cNvPicPr>
            <p:nvPr/>
          </p:nvPicPr>
          <p:blipFill>
            <a:blip r:embed="rId3" cstate="screen"/>
            <a:srcRect/>
            <a:stretch>
              <a:fillRect/>
            </a:stretch>
          </p:blipFill>
          <p:spPr bwMode="auto">
            <a:xfrm>
              <a:off x="1071289" y="2024108"/>
              <a:ext cx="441517" cy="858207"/>
            </a:xfrm>
            <a:prstGeom prst="rect">
              <a:avLst/>
            </a:prstGeom>
            <a:noFill/>
          </p:spPr>
        </p:pic>
      </p:grpSp>
      <p:grpSp>
        <p:nvGrpSpPr>
          <p:cNvPr id="190" name="组合 125"/>
          <p:cNvGrpSpPr/>
          <p:nvPr/>
        </p:nvGrpSpPr>
        <p:grpSpPr>
          <a:xfrm>
            <a:off x="980250" y="3777929"/>
            <a:ext cx="1007763" cy="875207"/>
            <a:chOff x="544991" y="3099192"/>
            <a:chExt cx="1007763" cy="900868"/>
          </a:xfrm>
          <a:solidFill>
            <a:schemeClr val="accent1">
              <a:lumMod val="60000"/>
              <a:lumOff val="40000"/>
            </a:schemeClr>
          </a:solidFill>
        </p:grpSpPr>
        <p:pic>
          <p:nvPicPr>
            <p:cNvPr id="191" name="图片 79" descr="K0_1.png"/>
            <p:cNvPicPr>
              <a:picLocks noChangeAspect="1"/>
            </p:cNvPicPr>
            <p:nvPr/>
          </p:nvPicPr>
          <p:blipFill>
            <a:blip r:embed="rId4" cstate="screen"/>
            <a:stretch>
              <a:fillRect/>
            </a:stretch>
          </p:blipFill>
          <p:spPr>
            <a:xfrm>
              <a:off x="544991" y="3116546"/>
              <a:ext cx="602322" cy="822131"/>
            </a:xfrm>
            <a:prstGeom prst="rect">
              <a:avLst/>
            </a:prstGeom>
            <a:noFill/>
          </p:spPr>
        </p:pic>
        <p:pic>
          <p:nvPicPr>
            <p:cNvPr id="193" name="Picture 4" descr="E:\我的工作\上市工作\R3C00\资料\CT系列产品材料\K0_3.png"/>
            <p:cNvPicPr>
              <a:picLocks noChangeAspect="1" noChangeArrowheads="1"/>
            </p:cNvPicPr>
            <p:nvPr/>
          </p:nvPicPr>
          <p:blipFill>
            <a:blip r:embed="rId5" cstate="screen"/>
            <a:srcRect/>
            <a:stretch>
              <a:fillRect/>
            </a:stretch>
          </p:blipFill>
          <p:spPr bwMode="auto">
            <a:xfrm>
              <a:off x="988775" y="3099192"/>
              <a:ext cx="563979" cy="900868"/>
            </a:xfrm>
            <a:prstGeom prst="rect">
              <a:avLst/>
            </a:prstGeom>
            <a:noFill/>
          </p:spPr>
        </p:pic>
      </p:grpSp>
      <p:grpSp>
        <p:nvGrpSpPr>
          <p:cNvPr id="17423" name="组合 6"/>
          <p:cNvGrpSpPr/>
          <p:nvPr/>
        </p:nvGrpSpPr>
        <p:grpSpPr bwMode="auto">
          <a:xfrm>
            <a:off x="3070225" y="4225925"/>
            <a:ext cx="714375" cy="614363"/>
            <a:chOff x="1025525" y="1865394"/>
            <a:chExt cx="2543175" cy="2271631"/>
          </a:xfrm>
        </p:grpSpPr>
        <p:pic>
          <p:nvPicPr>
            <p:cNvPr id="17454" name="Picture 3" descr="C:\Users\y00190999.CHINA\Pictures\华为设备\02 RH2288 V2\02 RH2288 V2(12 Disk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525" y="313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5" name="Picture 3" descr="C:\Users\y00190999.CHINA\Pictures\华为设备\02 RH2288 V2\02 RH2288 V2(12 Disk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525" y="25130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6" name="Picture 3" descr="C:\Users\y00190999.CHINA\Pictures\华为设备\02 RH2288 V2\02 RH2288 V2(12 Disk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525" y="186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24" name="Picture 3" descr="E:\产品管理\OSCA\OSCA侧视图-111.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8438" y="4146550"/>
            <a:ext cx="7810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Box 213"/>
          <p:cNvSpPr txBox="1"/>
          <p:nvPr/>
        </p:nvSpPr>
        <p:spPr>
          <a:xfrm>
            <a:off x="3908425" y="2514600"/>
            <a:ext cx="1670050" cy="284163"/>
          </a:xfrm>
          <a:prstGeom prst="rect">
            <a:avLst/>
          </a:prstGeom>
          <a:noFill/>
        </p:spPr>
        <p:txBody>
          <a:bodyPr lIns="68522" tIns="34261" rIns="68522" bIns="34261">
            <a:spAutoFit/>
          </a:bodyPr>
          <a:lstStyle/>
          <a:p>
            <a:pPr algn="ctr" fontAlgn="auto">
              <a:spcBef>
                <a:spcPts val="0"/>
              </a:spcBef>
              <a:spcAft>
                <a:spcPts val="0"/>
              </a:spcAft>
              <a:defRPr/>
            </a:pPr>
            <a:endParaRPr lang="en-US" altLang="zh-CN" sz="1400" b="1" dirty="0">
              <a:latin typeface="+mn-lt"/>
              <a:ea typeface="+mn-ea"/>
              <a:cs typeface="Arial" panose="020B0604020202020204" pitchFamily="34" charset="0"/>
            </a:endParaRPr>
          </a:p>
        </p:txBody>
      </p:sp>
      <p:sp>
        <p:nvSpPr>
          <p:cNvPr id="225" name="TextBox 224"/>
          <p:cNvSpPr txBox="1"/>
          <p:nvPr/>
        </p:nvSpPr>
        <p:spPr>
          <a:xfrm>
            <a:off x="5013325" y="4891088"/>
            <a:ext cx="1130300"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存储</a:t>
            </a:r>
            <a:endParaRPr lang="en-US" altLang="zh-CN" sz="1400" dirty="0">
              <a:solidFill>
                <a:schemeClr val="tx1">
                  <a:lumMod val="85000"/>
                  <a:lumOff val="15000"/>
                </a:schemeClr>
              </a:solidFill>
              <a:latin typeface="+mn-lt"/>
              <a:ea typeface="+mn-ea"/>
              <a:cs typeface="Arial" panose="020B0604020202020204" pitchFamily="34" charset="0"/>
            </a:endParaRPr>
          </a:p>
        </p:txBody>
      </p:sp>
      <p:sp>
        <p:nvSpPr>
          <p:cNvPr id="241" name="TextBox 240"/>
          <p:cNvSpPr txBox="1"/>
          <p:nvPr/>
        </p:nvSpPr>
        <p:spPr>
          <a:xfrm>
            <a:off x="487289" y="2575214"/>
            <a:ext cx="412303" cy="1415701"/>
          </a:xfrm>
          <a:prstGeom prst="rect">
            <a:avLst/>
          </a:prstGeom>
          <a:noFill/>
        </p:spPr>
        <p:txBody>
          <a:bodyPr vert="wordArtVertRtl" lIns="68522" tIns="34261" rIns="68522" bIns="34261">
            <a:spAutoFit/>
          </a:bodyPr>
          <a:lstStyle/>
          <a:p>
            <a:pPr algn="ctr" fontAlgn="auto">
              <a:spcBef>
                <a:spcPts val="0"/>
              </a:spcBef>
              <a:spcAft>
                <a:spcPts val="0"/>
              </a:spcAft>
              <a:defRPr/>
            </a:pPr>
            <a:r>
              <a:rPr lang="zh-CN" altLang="en-US" sz="1400" b="1" dirty="0">
                <a:solidFill>
                  <a:srgbClr val="C00000"/>
                </a:solidFill>
                <a:latin typeface="+mn-lt"/>
                <a:ea typeface="+mn-ea"/>
                <a:cs typeface="Arial" panose="020B0604020202020204" pitchFamily="34" charset="0"/>
              </a:rPr>
              <a:t>用户侧</a:t>
            </a:r>
            <a:endParaRPr lang="en-US" altLang="zh-CN" sz="1400" b="1" dirty="0">
              <a:solidFill>
                <a:srgbClr val="C00000"/>
              </a:solidFill>
              <a:latin typeface="+mn-lt"/>
              <a:ea typeface="+mn-ea"/>
              <a:cs typeface="Arial" panose="020B0604020202020204" pitchFamily="34" charset="0"/>
            </a:endParaRPr>
          </a:p>
        </p:txBody>
      </p:sp>
      <p:sp>
        <p:nvSpPr>
          <p:cNvPr id="242" name="TextBox 241"/>
          <p:cNvSpPr txBox="1"/>
          <p:nvPr/>
        </p:nvSpPr>
        <p:spPr>
          <a:xfrm>
            <a:off x="2267744" y="2295284"/>
            <a:ext cx="412303" cy="1977843"/>
          </a:xfrm>
          <a:prstGeom prst="rect">
            <a:avLst/>
          </a:prstGeom>
          <a:noFill/>
        </p:spPr>
        <p:txBody>
          <a:bodyPr vert="wordArtVertRtl" lIns="68522" tIns="34261" rIns="68522" bIns="34261">
            <a:spAutoFit/>
          </a:bodyPr>
          <a:lstStyle/>
          <a:p>
            <a:pPr algn="ctr" fontAlgn="auto">
              <a:spcBef>
                <a:spcPts val="0"/>
              </a:spcBef>
              <a:spcAft>
                <a:spcPts val="0"/>
              </a:spcAft>
              <a:defRPr/>
            </a:pPr>
            <a:r>
              <a:rPr lang="zh-CN" altLang="en-US" sz="1400" b="1" dirty="0">
                <a:solidFill>
                  <a:srgbClr val="C00000"/>
                </a:solidFill>
                <a:latin typeface="+mn-lt"/>
                <a:ea typeface="+mn-ea"/>
                <a:cs typeface="Arial" panose="020B0604020202020204" pitchFamily="34" charset="0"/>
              </a:rPr>
              <a:t>数据中心侧</a:t>
            </a:r>
            <a:endParaRPr lang="en-US" altLang="zh-CN" sz="1400" b="1" dirty="0">
              <a:solidFill>
                <a:srgbClr val="C00000"/>
              </a:solidFill>
              <a:latin typeface="+mn-lt"/>
              <a:ea typeface="+mn-ea"/>
              <a:cs typeface="Arial" panose="020B0604020202020204" pitchFamily="34" charset="0"/>
            </a:endParaRPr>
          </a:p>
        </p:txBody>
      </p:sp>
      <p:sp>
        <p:nvSpPr>
          <p:cNvPr id="243" name="矩形 78"/>
          <p:cNvSpPr/>
          <p:nvPr/>
        </p:nvSpPr>
        <p:spPr bwMode="auto">
          <a:xfrm>
            <a:off x="-456382" y="7687776"/>
            <a:ext cx="8507413"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端到端解决方案，整合优化，确保综合性能和用户体验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7432" name="Picture 24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64300" y="4651375"/>
            <a:ext cx="19240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15365"/>
          <p:cNvSpPr/>
          <p:nvPr/>
        </p:nvSpPr>
        <p:spPr>
          <a:xfrm>
            <a:off x="7178675" y="4879975"/>
            <a:ext cx="544513" cy="307975"/>
          </a:xfrm>
          <a:prstGeom prst="rect">
            <a:avLst/>
          </a:prstGeom>
        </p:spPr>
        <p:txBody>
          <a:bodyPr wrap="none">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网络</a:t>
            </a:r>
            <a:endParaRPr lang="en-US" altLang="zh-CN" dirty="0">
              <a:solidFill>
                <a:schemeClr val="tx1">
                  <a:lumMod val="85000"/>
                  <a:lumOff val="15000"/>
                </a:schemeClr>
              </a:solidFill>
              <a:latin typeface="+mn-lt"/>
              <a:ea typeface="+mn-ea"/>
              <a:cs typeface="Arial" panose="020B0604020202020204" pitchFamily="34" charset="0"/>
            </a:endParaRPr>
          </a:p>
        </p:txBody>
      </p:sp>
      <p:pic>
        <p:nvPicPr>
          <p:cNvPr id="17434" name="Picture 255" descr="ICON_VirtTriangle_flat_Q4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57525" y="3201988"/>
            <a:ext cx="5330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Rounded Rectangle 256"/>
          <p:cNvSpPr/>
          <p:nvPr/>
        </p:nvSpPr>
        <p:spPr bwMode="auto">
          <a:xfrm>
            <a:off x="2820370" y="2330446"/>
            <a:ext cx="3720208" cy="800100"/>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cs typeface="Arial" panose="020B0604020202020204" pitchFamily="34" charset="0"/>
              </a:rPr>
              <a:t>虚拟云平台</a:t>
            </a:r>
            <a:endParaRPr lang="en-US" altLang="zh-CN" sz="1800" dirty="0" smtClean="0">
              <a:cs typeface="Arial" panose="020B0604020202020204" pitchFamily="34" charset="0"/>
            </a:endParaRPr>
          </a:p>
          <a:p>
            <a:pPr algn="ctr" fontAlgn="auto">
              <a:spcBef>
                <a:spcPts val="0"/>
              </a:spcBef>
              <a:spcAft>
                <a:spcPts val="0"/>
              </a:spcAft>
              <a:defRPr/>
            </a:pPr>
            <a:r>
              <a:rPr lang="en-US" altLang="zh-CN" sz="1800" dirty="0" smtClean="0">
                <a:cs typeface="Arial" panose="020B0604020202020204" pitchFamily="34" charset="0"/>
              </a:rPr>
              <a:t>FusionCompute</a:t>
            </a:r>
            <a:endParaRPr lang="en-US" altLang="zh-CN" sz="1800" dirty="0">
              <a:cs typeface="Arial" panose="020B0604020202020204" pitchFamily="34" charset="0"/>
            </a:endParaRPr>
          </a:p>
        </p:txBody>
      </p:sp>
      <p:sp>
        <p:nvSpPr>
          <p:cNvPr id="262" name="Rounded Rectangle 261"/>
          <p:cNvSpPr/>
          <p:nvPr/>
        </p:nvSpPr>
        <p:spPr bwMode="auto">
          <a:xfrm>
            <a:off x="2987675" y="4068763"/>
            <a:ext cx="1874838" cy="1125537"/>
          </a:xfrm>
          <a:prstGeom prst="roundRect">
            <a:avLst>
              <a:gd name="adj" fmla="val 25983"/>
            </a:avLst>
          </a:prstGeom>
          <a:noFill/>
          <a:ln w="15875">
            <a:solidFill>
              <a:schemeClr val="tx1">
                <a:lumMod val="60000"/>
                <a:lumOff val="40000"/>
              </a:schemeClr>
            </a:solidFill>
            <a:prstDash val="sysDot"/>
            <a:round/>
          </a:ln>
        </p:spPr>
        <p:txBody>
          <a:bodyPr wrap="none" lIns="0" tIns="0" rIns="0" bIns="0"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7432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2004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6576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defRPr/>
            </a:pPr>
            <a:endParaRPr lang="en-US" sz="1800" baseline="-25000" dirty="0" err="1" smtClean="0">
              <a:solidFill>
                <a:srgbClr val="FFFFFF"/>
              </a:solidFill>
              <a:latin typeface="+mn-lt"/>
              <a:ea typeface="+mn-ea"/>
            </a:endParaRPr>
          </a:p>
        </p:txBody>
      </p:sp>
      <p:sp>
        <p:nvSpPr>
          <p:cNvPr id="263" name="TextBox 262"/>
          <p:cNvSpPr txBox="1"/>
          <p:nvPr/>
        </p:nvSpPr>
        <p:spPr>
          <a:xfrm>
            <a:off x="3419475" y="4891088"/>
            <a:ext cx="1060450" cy="285750"/>
          </a:xfrm>
          <a:prstGeom prst="rect">
            <a:avLst/>
          </a:prstGeom>
          <a:noFill/>
        </p:spPr>
        <p:txBody>
          <a:bodyPr lIns="68522" tIns="34261" rIns="68522" bIns="34261">
            <a:spAutoFit/>
          </a:bodyPr>
          <a:lstStyle/>
          <a:p>
            <a:pPr algn="ctr" fontAlgn="auto">
              <a:spcBef>
                <a:spcPts val="0"/>
              </a:spcBef>
              <a:spcAft>
                <a:spcPts val="0"/>
              </a:spcAft>
              <a:defRPr/>
            </a:pPr>
            <a:r>
              <a:rPr lang="zh-CN" altLang="en-US" sz="1400" dirty="0">
                <a:solidFill>
                  <a:schemeClr val="tx1">
                    <a:lumMod val="85000"/>
                    <a:lumOff val="15000"/>
                  </a:schemeClr>
                </a:solidFill>
                <a:latin typeface="+mn-lt"/>
                <a:ea typeface="+mn-ea"/>
                <a:cs typeface="Arial" panose="020B0604020202020204" pitchFamily="34" charset="0"/>
              </a:rPr>
              <a:t>服务器</a:t>
            </a:r>
            <a:endParaRPr lang="en-US" altLang="zh-CN" sz="1400" dirty="0">
              <a:solidFill>
                <a:schemeClr val="tx1">
                  <a:lumMod val="85000"/>
                  <a:lumOff val="15000"/>
                </a:schemeClr>
              </a:solidFill>
              <a:latin typeface="+mn-lt"/>
              <a:ea typeface="+mn-ea"/>
              <a:cs typeface="Arial" panose="020B0604020202020204" pitchFamily="34" charset="0"/>
            </a:endParaRPr>
          </a:p>
        </p:txBody>
      </p:sp>
      <p:sp>
        <p:nvSpPr>
          <p:cNvPr id="264" name="Rounded Rectangle 263"/>
          <p:cNvSpPr/>
          <p:nvPr/>
        </p:nvSpPr>
        <p:spPr bwMode="auto">
          <a:xfrm>
            <a:off x="5040313" y="4068763"/>
            <a:ext cx="1182687" cy="1125537"/>
          </a:xfrm>
          <a:prstGeom prst="roundRect">
            <a:avLst>
              <a:gd name="adj" fmla="val 25983"/>
            </a:avLst>
          </a:prstGeom>
          <a:noFill/>
          <a:ln w="15875">
            <a:solidFill>
              <a:schemeClr val="tx1">
                <a:lumMod val="60000"/>
                <a:lumOff val="40000"/>
              </a:schemeClr>
            </a:solidFill>
            <a:prstDash val="sysDot"/>
            <a:round/>
          </a:ln>
        </p:spPr>
        <p:txBody>
          <a:bodyPr wrap="none" lIns="0" tIns="0" rIns="0" bIns="0"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7432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2004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6576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defRPr/>
            </a:pPr>
            <a:endParaRPr lang="en-US" sz="1800" baseline="-25000" dirty="0" err="1" smtClean="0">
              <a:solidFill>
                <a:srgbClr val="FFFFFF"/>
              </a:solidFill>
              <a:latin typeface="+mn-lt"/>
              <a:ea typeface="+mn-ea"/>
            </a:endParaRPr>
          </a:p>
        </p:txBody>
      </p:sp>
      <p:sp>
        <p:nvSpPr>
          <p:cNvPr id="265" name="Rounded Rectangle 264"/>
          <p:cNvSpPr/>
          <p:nvPr/>
        </p:nvSpPr>
        <p:spPr bwMode="auto">
          <a:xfrm>
            <a:off x="6335713" y="4084638"/>
            <a:ext cx="2187575" cy="1123950"/>
          </a:xfrm>
          <a:prstGeom prst="roundRect">
            <a:avLst>
              <a:gd name="adj" fmla="val 25983"/>
            </a:avLst>
          </a:prstGeom>
          <a:noFill/>
          <a:ln w="15875">
            <a:solidFill>
              <a:schemeClr val="tx1">
                <a:lumMod val="60000"/>
                <a:lumOff val="40000"/>
              </a:schemeClr>
            </a:solidFill>
            <a:prstDash val="sysDot"/>
            <a:round/>
          </a:ln>
        </p:spPr>
        <p:txBody>
          <a:bodyPr wrap="none" lIns="0" tIns="0" rIns="0" bIns="0"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7432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2004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657600" algn="l" defTabSz="457200" rtl="0" eaLnBrk="1" latinLnBrk="0" hangingPunct="1">
              <a:defRPr sz="1600" kern="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defRPr/>
            </a:pPr>
            <a:endParaRPr lang="en-US" sz="1800" baseline="-25000" dirty="0" err="1" smtClean="0">
              <a:solidFill>
                <a:srgbClr val="FFFFFF"/>
              </a:solidFill>
              <a:latin typeface="+mn-lt"/>
              <a:ea typeface="+mn-ea"/>
            </a:endParaRPr>
          </a:p>
        </p:txBody>
      </p:sp>
      <p:sp>
        <p:nvSpPr>
          <p:cNvPr id="266" name="Rounded Rectangle 265"/>
          <p:cNvSpPr>
            <a:spLocks noChangeArrowheads="1"/>
          </p:cNvSpPr>
          <p:nvPr/>
        </p:nvSpPr>
        <p:spPr bwMode="auto">
          <a:xfrm>
            <a:off x="6614936" y="1448780"/>
            <a:ext cx="2097524" cy="1681765"/>
          </a:xfrm>
          <a:prstGeom prst="roundRect">
            <a:avLst>
              <a:gd name="adj" fmla="val 16667"/>
            </a:avLst>
          </a:prstGeom>
          <a:gradFill>
            <a:gsLst>
              <a:gs pos="0">
                <a:srgbClr val="C34B1B"/>
              </a:gs>
              <a:gs pos="89000">
                <a:srgbClr val="E7893F"/>
              </a:gs>
            </a:gsLst>
          </a:gradFill>
          <a:ln w="12700">
            <a:solidFill>
              <a:schemeClr val="accent6"/>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a:solidFill>
                  <a:schemeClr val="bg1"/>
                </a:solidFill>
                <a:cs typeface="Arial" panose="020B0604020202020204" pitchFamily="34" charset="0"/>
              </a:rPr>
              <a:t>统一管理系统</a:t>
            </a:r>
            <a:endParaRPr lang="en-US" altLang="zh-CN" sz="1800" dirty="0">
              <a:solidFill>
                <a:schemeClr val="bg1"/>
              </a:solidFill>
              <a:cs typeface="Arial" panose="020B0604020202020204" pitchFamily="34" charset="0"/>
            </a:endParaRPr>
          </a:p>
          <a:p>
            <a:pPr algn="ctr" fontAlgn="auto">
              <a:spcBef>
                <a:spcPts val="0"/>
              </a:spcBef>
              <a:spcAft>
                <a:spcPts val="0"/>
              </a:spcAft>
              <a:defRPr/>
            </a:pPr>
            <a:r>
              <a:rPr lang="en-US" altLang="zh-CN" sz="1800" dirty="0">
                <a:solidFill>
                  <a:schemeClr val="bg1"/>
                </a:solidFill>
                <a:cs typeface="Arial" panose="020B0604020202020204" pitchFamily="34" charset="0"/>
              </a:rPr>
              <a:t>FusionManager</a:t>
            </a:r>
            <a:endParaRPr lang="en-US" altLang="zh-CN" sz="1800" dirty="0">
              <a:solidFill>
                <a:schemeClr val="bg1"/>
              </a:solidFill>
              <a:cs typeface="Arial" panose="020B0604020202020204" pitchFamily="34" charset="0"/>
            </a:endParaRPr>
          </a:p>
        </p:txBody>
      </p:sp>
      <p:sp>
        <p:nvSpPr>
          <p:cNvPr id="271" name="Rounded Rectangle 270"/>
          <p:cNvSpPr>
            <a:spLocks noChangeArrowheads="1"/>
          </p:cNvSpPr>
          <p:nvPr/>
        </p:nvSpPr>
        <p:spPr bwMode="auto">
          <a:xfrm>
            <a:off x="2820369" y="1448780"/>
            <a:ext cx="3720209" cy="783394"/>
          </a:xfrm>
          <a:prstGeom prst="roundRect">
            <a:avLst>
              <a:gd name="adj" fmla="val 16667"/>
            </a:avLst>
          </a:prstGeom>
          <a:gradFill>
            <a:gsLst>
              <a:gs pos="0">
                <a:srgbClr val="0F388A"/>
              </a:gs>
              <a:gs pos="100000">
                <a:srgbClr val="1564AB">
                  <a:alpha val="98824"/>
                </a:srgbClr>
              </a:gs>
            </a:gsLst>
          </a:gradFill>
          <a:ln w="12700">
            <a:solidFill>
              <a:srgbClr val="1A448A"/>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fontAlgn="auto">
              <a:spcBef>
                <a:spcPts val="0"/>
              </a:spcBef>
              <a:spcAft>
                <a:spcPts val="0"/>
              </a:spcAft>
              <a:defRPr/>
            </a:pPr>
            <a:r>
              <a:rPr lang="zh-CN" altLang="en-US" sz="1800" dirty="0" smtClean="0">
                <a:solidFill>
                  <a:schemeClr val="bg1"/>
                </a:solidFill>
                <a:cs typeface="Arial" panose="020B0604020202020204" pitchFamily="34" charset="0"/>
              </a:rPr>
              <a:t>桌面云管理软件</a:t>
            </a:r>
            <a:endParaRPr lang="en-US" altLang="zh-CN" sz="1800" dirty="0" smtClean="0">
              <a:solidFill>
                <a:schemeClr val="bg1"/>
              </a:solidFill>
              <a:cs typeface="Arial" panose="020B0604020202020204" pitchFamily="34" charset="0"/>
            </a:endParaRPr>
          </a:p>
          <a:p>
            <a:pPr algn="ctr" fontAlgn="auto">
              <a:spcBef>
                <a:spcPts val="0"/>
              </a:spcBef>
              <a:spcAft>
                <a:spcPts val="0"/>
              </a:spcAft>
              <a:defRPr/>
            </a:pPr>
            <a:r>
              <a:rPr lang="en-US" altLang="zh-CN" sz="1800" dirty="0" smtClean="0">
                <a:solidFill>
                  <a:schemeClr val="bg1"/>
                </a:solidFill>
                <a:cs typeface="Arial" panose="020B0604020202020204" pitchFamily="34" charset="0"/>
              </a:rPr>
              <a:t>FusionAccess</a:t>
            </a:r>
            <a:endParaRPr lang="en-US" altLang="zh-CN" sz="1400" dirty="0">
              <a:solidFill>
                <a:schemeClr val="bg1"/>
              </a:solidFill>
              <a:cs typeface="Arial" panose="020B0604020202020204" pitchFamily="34" charset="0"/>
            </a:endParaRPr>
          </a:p>
        </p:txBody>
      </p:sp>
      <p:sp>
        <p:nvSpPr>
          <p:cNvPr id="280" name="矩形 78"/>
          <p:cNvSpPr/>
          <p:nvPr/>
        </p:nvSpPr>
        <p:spPr bwMode="auto">
          <a:xfrm>
            <a:off x="487289" y="5623668"/>
            <a:ext cx="8369187" cy="452336"/>
          </a:xfrm>
          <a:prstGeom prst="rect">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algn="ctr">
              <a:defRPr/>
            </a:pPr>
            <a:r>
              <a:rPr lang="zh-CN" altLang="en-US" sz="1600" b="1" dirty="0">
                <a:solidFill>
                  <a:schemeClr val="bg1"/>
                </a:solidFill>
              </a:rPr>
              <a:t>华为提供端到端解决方案，整合优化，确保综合性能和用户体验</a:t>
            </a:r>
            <a:endParaRPr lang="zh-CN" altLang="en-US" sz="1600" b="1" dirty="0">
              <a:solidFill>
                <a:schemeClr val="bg1"/>
              </a:solidFill>
            </a:endParaRPr>
          </a:p>
        </p:txBody>
      </p:sp>
      <p:pic>
        <p:nvPicPr>
          <p:cNvPr id="1745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6350" y="4184650"/>
            <a:ext cx="11080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76825" y="4581525"/>
            <a:ext cx="11080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3" name="图片 13" descr="1.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62713" y="4238625"/>
            <a:ext cx="19256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zh-CN" altLang="en-US" smtClean="0"/>
              <a:t>华为云计算硬件概览</a:t>
            </a:r>
            <a:endParaRPr lang="en-US" dirty="0"/>
          </a:p>
        </p:txBody>
      </p:sp>
    </p:spTree>
  </p:cSld>
  <p:clrMapOvr>
    <a:masterClrMapping/>
  </p:clrMapOvr>
  <p:transition advClick="0" advTm="8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a:spAutoFit/>
          </a:bodyPr>
          <a:lstStyle/>
          <a:p>
            <a:pPr marL="419100" indent="-419100" eaLnBrk="1" hangingPunct="1">
              <a:buClr>
                <a:schemeClr val="tx1"/>
              </a:buClr>
              <a:buSzTx/>
              <a:buFont typeface="Wingdings" panose="05000000000000000000" pitchFamily="2" charset="2"/>
              <a:buAutoNum type="arabicPeriod"/>
              <a:defRPr/>
            </a:pPr>
            <a:r>
              <a:rPr lang="zh-CN" altLang="en-US" sz="1800" dirty="0">
                <a:latin typeface="+mn-ea"/>
              </a:rPr>
              <a:t>云计算硬件概览</a:t>
            </a:r>
            <a:endParaRPr lang="zh-CN" altLang="en-US" sz="1800" dirty="0">
              <a:latin typeface="+mn-ea"/>
            </a:endParaRPr>
          </a:p>
          <a:p>
            <a:pPr marL="419100" indent="-419100" eaLnBrk="1" hangingPunct="1">
              <a:lnSpc>
                <a:spcPct val="150000"/>
              </a:lnSpc>
              <a:buClr>
                <a:schemeClr val="tx1"/>
              </a:buClr>
              <a:buSzTx/>
              <a:buFont typeface="Wingdings" panose="05000000000000000000" pitchFamily="2" charset="2"/>
              <a:buAutoNum type="arabicPeriod"/>
              <a:defRPr/>
            </a:pPr>
            <a:r>
              <a:rPr lang="zh-CN" altLang="en-US" sz="1800" b="1" dirty="0" smtClean="0">
                <a:latin typeface="+mn-ea"/>
              </a:rPr>
              <a:t>服务器</a:t>
            </a:r>
            <a:r>
              <a:rPr lang="zh-CN" altLang="en-US" sz="1800" b="1" dirty="0">
                <a:latin typeface="+mn-ea"/>
              </a:rPr>
              <a:t>介绍</a:t>
            </a:r>
            <a:endParaRPr lang="en-US" altLang="zh-CN" sz="1800" b="1" dirty="0">
              <a:latin typeface="+mn-ea"/>
            </a:endParaRPr>
          </a:p>
          <a:p>
            <a:pPr marL="782955" lvl="1" indent="-381000" eaLnBrk="1" hangingPunct="1">
              <a:lnSpc>
                <a:spcPct val="150000"/>
              </a:lnSpc>
              <a:buSzTx/>
              <a:buFont typeface="Wingdings" panose="05000000000000000000" pitchFamily="2" charset="2"/>
              <a:buNone/>
              <a:defRPr/>
            </a:pPr>
            <a:r>
              <a:rPr lang="en-US" altLang="zh-CN" sz="1600" dirty="0">
                <a:latin typeface="+mn-ea"/>
                <a:cs typeface="+mn-cs"/>
              </a:rPr>
              <a:t>2.1   </a:t>
            </a:r>
            <a:r>
              <a:rPr lang="en-US" altLang="zh-CN" sz="1600" b="1" dirty="0">
                <a:cs typeface="+mn-cs"/>
              </a:rPr>
              <a:t>E9000</a:t>
            </a:r>
            <a:r>
              <a:rPr lang="zh-CN" altLang="en-US" sz="1600" b="1" dirty="0">
                <a:latin typeface="+mn-ea"/>
                <a:cs typeface="+mn-cs"/>
              </a:rPr>
              <a:t>产品介绍</a:t>
            </a:r>
            <a:endParaRPr lang="zh-CN" altLang="en-US" sz="1600" b="1" dirty="0">
              <a:latin typeface="+mn-ea"/>
              <a:cs typeface="+mn-cs"/>
            </a:endParaRPr>
          </a:p>
          <a:p>
            <a:pPr marL="782955" lvl="1" indent="-381000" eaLnBrk="1" hangingPunct="1">
              <a:lnSpc>
                <a:spcPct val="150000"/>
              </a:lnSpc>
              <a:buSzTx/>
              <a:buFont typeface="Wingdings" panose="05000000000000000000" pitchFamily="2" charset="2"/>
              <a:buNone/>
              <a:defRPr/>
            </a:pPr>
            <a:r>
              <a:rPr lang="en-US" altLang="zh-CN" sz="1600" dirty="0">
                <a:solidFill>
                  <a:srgbClr val="777777"/>
                </a:solidFill>
                <a:latin typeface="+mn-ea"/>
                <a:cs typeface="+mn-cs"/>
              </a:rPr>
              <a:t>2.2   </a:t>
            </a:r>
            <a:r>
              <a:rPr lang="en-US" altLang="zh-CN" sz="1600" dirty="0">
                <a:solidFill>
                  <a:srgbClr val="777777"/>
                </a:solidFill>
                <a:cs typeface="+mn-cs"/>
              </a:rPr>
              <a:t>RH2288H</a:t>
            </a:r>
            <a:r>
              <a:rPr lang="zh-CN" altLang="en-US" sz="1600" dirty="0">
                <a:solidFill>
                  <a:srgbClr val="777777"/>
                </a:solidFill>
                <a:latin typeface="+mn-ea"/>
                <a:cs typeface="+mn-cs"/>
              </a:rPr>
              <a:t>产品介绍</a:t>
            </a:r>
            <a:endParaRPr lang="en-US" altLang="zh-CN" sz="16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cs typeface="+mn-cs"/>
              </a:rPr>
              <a:t>存储设备介绍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cs typeface="+mn-cs"/>
              </a:rPr>
              <a:t>交换机介绍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en-US" altLang="zh-CN" sz="1800" dirty="0">
                <a:solidFill>
                  <a:srgbClr val="777777"/>
                </a:solidFill>
                <a:cs typeface="+mn-cs"/>
              </a:rPr>
              <a:t>TC</a:t>
            </a:r>
            <a:r>
              <a:rPr lang="zh-CN" altLang="en-US" sz="1800" dirty="0">
                <a:solidFill>
                  <a:srgbClr val="777777"/>
                </a:solidFill>
                <a:latin typeface="+mn-ea"/>
                <a:cs typeface="+mn-cs"/>
              </a:rPr>
              <a:t>设备介绍</a:t>
            </a:r>
            <a:endParaRPr lang="en-US" altLang="zh-CN" sz="1800" dirty="0">
              <a:solidFill>
                <a:srgbClr val="777777"/>
              </a:solidFill>
              <a:latin typeface="+mn-ea"/>
              <a:cs typeface="+mn-cs"/>
            </a:endParaRPr>
          </a:p>
          <a:p>
            <a:pPr marL="457200" lvl="1" indent="-457200" eaLnBrk="1" hangingPunct="1">
              <a:lnSpc>
                <a:spcPct val="150000"/>
              </a:lnSpc>
              <a:buSzTx/>
              <a:buFont typeface="+mj-lt"/>
              <a:buAutoNum type="arabicPeriod" startAt="3"/>
              <a:defRPr/>
            </a:pPr>
            <a:r>
              <a:rPr lang="zh-CN" altLang="en-US" sz="1800" dirty="0">
                <a:solidFill>
                  <a:srgbClr val="777777"/>
                </a:solidFill>
                <a:latin typeface="+mn-ea"/>
              </a:rPr>
              <a:t>云计算硬件典型部署</a:t>
            </a:r>
            <a:r>
              <a:rPr lang="zh-CN" altLang="en-US" sz="1800" dirty="0" smtClean="0">
                <a:solidFill>
                  <a:srgbClr val="777777"/>
                </a:solidFill>
                <a:latin typeface="+mn-ea"/>
              </a:rPr>
              <a:t>形态</a:t>
            </a:r>
            <a:endParaRPr lang="zh-CN" altLang="en-US" sz="1800" dirty="0">
              <a:solidFill>
                <a:srgbClr val="777777"/>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Documents and Settings\z41652\桌面\桌面六\巡展\设备图.jpg"/>
          <p:cNvPicPr>
            <a:picLocks noChangeAspect="1" noChangeArrowheads="1"/>
          </p:cNvPicPr>
          <p:nvPr/>
        </p:nvPicPr>
        <p:blipFill>
          <a:blip r:embed="rId1"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1392238" y="1739900"/>
            <a:ext cx="65405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4"/>
          <p:cNvSpPr>
            <a:spLocks noChangeArrowheads="1"/>
          </p:cNvSpPr>
          <p:nvPr/>
        </p:nvSpPr>
        <p:spPr bwMode="auto">
          <a:xfrm>
            <a:off x="2928938" y="4976813"/>
            <a:ext cx="3286125" cy="369887"/>
          </a:xfrm>
          <a:prstGeom prst="rect">
            <a:avLst/>
          </a:prstGeom>
          <a:noFill/>
          <a:ln w="9525">
            <a:noFill/>
            <a:miter lim="800000"/>
          </a:ln>
        </p:spPr>
        <p:txBody>
          <a:bodyPr>
            <a:spAutoFit/>
          </a:bodyPr>
          <a:lstStyle/>
          <a:p>
            <a:pPr eaLnBrk="1" fontAlgn="t" hangingPunct="1">
              <a:defRPr/>
            </a:pPr>
            <a:r>
              <a:rPr lang="en-US" altLang="zh-CN" sz="1800" dirty="0">
                <a:latin typeface="+mn-lt"/>
                <a:ea typeface="+mn-ea"/>
              </a:rPr>
              <a:t>E9000</a:t>
            </a:r>
            <a:r>
              <a:rPr lang="zh-CN" altLang="en-US" sz="1800" dirty="0">
                <a:latin typeface="+mn-lt"/>
                <a:ea typeface="+mn-ea"/>
              </a:rPr>
              <a:t>定位为高端计算平台</a:t>
            </a:r>
            <a:endParaRPr lang="zh-CN" altLang="en-US" sz="1800" dirty="0">
              <a:latin typeface="+mn-lt"/>
              <a:ea typeface="+mn-ea"/>
            </a:endParaRPr>
          </a:p>
        </p:txBody>
      </p:sp>
      <p:sp>
        <p:nvSpPr>
          <p:cNvPr id="5" name="标题 29"/>
          <p:cNvSpPr txBox="1"/>
          <p:nvPr/>
        </p:nvSpPr>
        <p:spPr bwMode="auto">
          <a:xfrm>
            <a:off x="250825" y="358775"/>
            <a:ext cx="27733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2" name="Title 1"/>
          <p:cNvSpPr>
            <a:spLocks noGrp="1"/>
          </p:cNvSpPr>
          <p:nvPr>
            <p:ph type="title"/>
          </p:nvPr>
        </p:nvSpPr>
        <p:spPr/>
        <p:txBody>
          <a:bodyPr/>
          <a:lstStyle/>
          <a:p>
            <a:r>
              <a:rPr lang="en-US" altLang="zh-CN" dirty="0">
                <a:latin typeface="+mj-ea"/>
              </a:rPr>
              <a:t>E9000</a:t>
            </a:r>
            <a:r>
              <a:rPr lang="zh-CN" altLang="en-US" dirty="0" smtClean="0">
                <a:latin typeface="+mj-ea"/>
              </a:rPr>
              <a:t>定位</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41"/>
          <p:cNvSpPr>
            <a:spLocks noChangeShapeType="1"/>
          </p:cNvSpPr>
          <p:nvPr/>
        </p:nvSpPr>
        <p:spPr bwMode="auto">
          <a:xfrm flipV="1">
            <a:off x="5508625" y="1341438"/>
            <a:ext cx="973138" cy="1031875"/>
          </a:xfrm>
          <a:prstGeom prst="line">
            <a:avLst/>
          </a:prstGeom>
          <a:noFill/>
          <a:ln w="9525">
            <a:solidFill>
              <a:srgbClr val="FF6600"/>
            </a:solidFill>
            <a:round/>
          </a:ln>
        </p:spPr>
        <p:txBody>
          <a:bodyPr/>
          <a:lstStyle/>
          <a:p>
            <a:pPr>
              <a:defRPr/>
            </a:pPr>
            <a:endParaRPr lang="zh-CN" altLang="en-US">
              <a:latin typeface="+mn-lt"/>
              <a:ea typeface="+mn-ea"/>
            </a:endParaRPr>
          </a:p>
        </p:txBody>
      </p:sp>
      <p:graphicFrame>
        <p:nvGraphicFramePr>
          <p:cNvPr id="2" name="Diagram 1"/>
          <p:cNvGraphicFramePr/>
          <p:nvPr/>
        </p:nvGraphicFramePr>
        <p:xfrm>
          <a:off x="1967880" y="1692920"/>
          <a:ext cx="5208240" cy="3472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4" name="标题 29"/>
          <p:cNvSpPr txBox="1"/>
          <p:nvPr/>
        </p:nvSpPr>
        <p:spPr bwMode="auto">
          <a:xfrm>
            <a:off x="250825" y="358775"/>
            <a:ext cx="39258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10" name="Rectangle 45"/>
          <p:cNvSpPr>
            <a:spLocks noChangeArrowheads="1"/>
          </p:cNvSpPr>
          <p:nvPr/>
        </p:nvSpPr>
        <p:spPr bwMode="auto">
          <a:xfrm>
            <a:off x="242888" y="2041525"/>
            <a:ext cx="1943100" cy="2322513"/>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600" b="1" dirty="0">
                <a:latin typeface="+mn-lt"/>
                <a:ea typeface="+mn-ea"/>
              </a:rPr>
              <a:t>灵活组网</a:t>
            </a:r>
            <a:endParaRPr lang="zh-CN" altLang="en-US" sz="1600" b="1" dirty="0">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E9000</a:t>
            </a:r>
            <a:r>
              <a:rPr lang="zh-CN" altLang="en-US" sz="1400" dirty="0">
                <a:solidFill>
                  <a:srgbClr val="000000"/>
                </a:solidFill>
                <a:latin typeface="+mn-lt"/>
                <a:ea typeface="+mn-ea"/>
              </a:rPr>
              <a:t>交换模块基于业界领先的</a:t>
            </a:r>
            <a:r>
              <a:rPr lang="zh-CN" altLang="en-US" sz="1400" b="1" dirty="0">
                <a:solidFill>
                  <a:srgbClr val="C00000"/>
                </a:solidFill>
                <a:latin typeface="+mn-lt"/>
                <a:ea typeface="+mn-ea"/>
              </a:rPr>
              <a:t>华为数据中心交换机技术</a:t>
            </a:r>
            <a:endParaRPr lang="zh-CN" altLang="en-US" sz="1400" b="1" dirty="0">
              <a:solidFill>
                <a:srgbClr val="C00000"/>
              </a:solidFill>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b="1" dirty="0">
                <a:solidFill>
                  <a:srgbClr val="C00000"/>
                </a:solidFill>
                <a:latin typeface="+mn-lt"/>
                <a:ea typeface="+mn-ea"/>
              </a:rPr>
              <a:t>15.6T</a:t>
            </a:r>
            <a:r>
              <a:rPr lang="zh-CN" altLang="en-US" sz="1400" dirty="0">
                <a:solidFill>
                  <a:srgbClr val="000000"/>
                </a:solidFill>
                <a:latin typeface="+mn-lt"/>
                <a:ea typeface="+mn-ea"/>
              </a:rPr>
              <a:t>背板交换容量，支持从</a:t>
            </a:r>
            <a:r>
              <a:rPr lang="en-US" altLang="zh-CN" sz="1400" dirty="0">
                <a:solidFill>
                  <a:srgbClr val="000000"/>
                </a:solidFill>
                <a:latin typeface="+mn-lt"/>
                <a:ea typeface="+mn-ea"/>
              </a:rPr>
              <a:t>10GE</a:t>
            </a:r>
            <a:r>
              <a:rPr lang="zh-CN" altLang="en-US" sz="1400" dirty="0">
                <a:solidFill>
                  <a:srgbClr val="000000"/>
                </a:solidFill>
                <a:latin typeface="+mn-lt"/>
                <a:ea typeface="+mn-ea"/>
              </a:rPr>
              <a:t>演进到</a:t>
            </a:r>
            <a:r>
              <a:rPr lang="en-US" altLang="zh-CN" sz="1400" b="1" dirty="0">
                <a:solidFill>
                  <a:srgbClr val="C00000"/>
                </a:solidFill>
                <a:latin typeface="+mn-lt"/>
                <a:ea typeface="+mn-ea"/>
              </a:rPr>
              <a:t>40GE</a:t>
            </a:r>
            <a:r>
              <a:rPr lang="zh-CN" altLang="en-US" sz="1400" b="1" dirty="0">
                <a:solidFill>
                  <a:srgbClr val="C00000"/>
                </a:solidFill>
                <a:latin typeface="+mn-lt"/>
                <a:ea typeface="+mn-ea"/>
              </a:rPr>
              <a:t>、</a:t>
            </a:r>
            <a:r>
              <a:rPr lang="en-US" altLang="zh-CN" sz="1400" b="1" dirty="0">
                <a:solidFill>
                  <a:srgbClr val="C00000"/>
                </a:solidFill>
                <a:latin typeface="+mn-lt"/>
                <a:ea typeface="+mn-ea"/>
              </a:rPr>
              <a:t>100GE</a:t>
            </a:r>
            <a:r>
              <a:rPr lang="zh-CN" altLang="en-US" sz="1400" dirty="0">
                <a:solidFill>
                  <a:srgbClr val="000000"/>
                </a:solidFill>
                <a:latin typeface="+mn-lt"/>
                <a:ea typeface="+mn-ea"/>
              </a:rPr>
              <a:t>，保护投资</a:t>
            </a:r>
            <a:endParaRPr lang="zh-CN" altLang="en-US" sz="1400" dirty="0">
              <a:solidFill>
                <a:srgbClr val="0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a:t>
            </a:r>
            <a:r>
              <a:rPr lang="en-US" altLang="zh-CN" sz="1400" b="1" dirty="0">
                <a:solidFill>
                  <a:srgbClr val="C00000"/>
                </a:solidFill>
                <a:latin typeface="+mn-lt"/>
                <a:ea typeface="+mn-ea"/>
              </a:rPr>
              <a:t>128</a:t>
            </a:r>
            <a:r>
              <a:rPr lang="zh-CN" altLang="en-US" sz="1400" b="1" dirty="0">
                <a:solidFill>
                  <a:srgbClr val="C00000"/>
                </a:solidFill>
                <a:latin typeface="+mn-lt"/>
                <a:ea typeface="+mn-ea"/>
              </a:rPr>
              <a:t>个</a:t>
            </a:r>
            <a:r>
              <a:rPr lang="en-US" altLang="zh-CN" sz="1400" b="1" dirty="0">
                <a:solidFill>
                  <a:srgbClr val="C00000"/>
                </a:solidFill>
                <a:latin typeface="+mn-lt"/>
                <a:ea typeface="+mn-ea"/>
              </a:rPr>
              <a:t>10GE</a:t>
            </a:r>
            <a:r>
              <a:rPr lang="zh-CN" altLang="en-US" sz="1400" dirty="0">
                <a:solidFill>
                  <a:srgbClr val="000000"/>
                </a:solidFill>
                <a:latin typeface="+mn-lt"/>
                <a:ea typeface="+mn-ea"/>
              </a:rPr>
              <a:t>端口，支持灵活的组网</a:t>
            </a:r>
            <a:endParaRPr lang="zh-CN" altLang="en-US" sz="1400" dirty="0">
              <a:solidFill>
                <a:srgbClr val="000000"/>
              </a:solidFill>
              <a:latin typeface="+mn-lt"/>
              <a:ea typeface="+mn-ea"/>
            </a:endParaRPr>
          </a:p>
        </p:txBody>
      </p:sp>
      <p:sp>
        <p:nvSpPr>
          <p:cNvPr id="11" name="Line 41"/>
          <p:cNvSpPr>
            <a:spLocks noChangeShapeType="1"/>
          </p:cNvSpPr>
          <p:nvPr/>
        </p:nvSpPr>
        <p:spPr bwMode="auto">
          <a:xfrm>
            <a:off x="2185988" y="3201988"/>
            <a:ext cx="622300" cy="731837"/>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12" name="Rectangle 45"/>
          <p:cNvSpPr>
            <a:spLocks noChangeArrowheads="1"/>
          </p:cNvSpPr>
          <p:nvPr/>
        </p:nvSpPr>
        <p:spPr bwMode="auto">
          <a:xfrm>
            <a:off x="6300788" y="749300"/>
            <a:ext cx="2266950" cy="1674813"/>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600" b="1" dirty="0">
                <a:latin typeface="+mn-lt"/>
                <a:ea typeface="+mn-ea"/>
              </a:rPr>
              <a:t>高计算密度</a:t>
            </a:r>
            <a:endParaRPr lang="zh-CN" altLang="en-US" sz="1600" b="1" dirty="0">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12U</a:t>
            </a:r>
            <a:r>
              <a:rPr lang="zh-CN" altLang="en-US" sz="1400" dirty="0">
                <a:solidFill>
                  <a:srgbClr val="000000"/>
                </a:solidFill>
                <a:latin typeface="+mn-lt"/>
                <a:ea typeface="+mn-ea"/>
              </a:rPr>
              <a:t>机框提供</a:t>
            </a:r>
            <a:r>
              <a:rPr lang="en-US" altLang="zh-CN" sz="1400" b="1" dirty="0">
                <a:solidFill>
                  <a:srgbClr val="C00000"/>
                </a:solidFill>
                <a:latin typeface="+mn-lt"/>
                <a:ea typeface="+mn-ea"/>
              </a:rPr>
              <a:t>16</a:t>
            </a:r>
            <a:r>
              <a:rPr lang="zh-CN" altLang="en-US" sz="1400" b="1" dirty="0">
                <a:solidFill>
                  <a:srgbClr val="C00000"/>
                </a:solidFill>
                <a:latin typeface="+mn-lt"/>
                <a:ea typeface="+mn-ea"/>
              </a:rPr>
              <a:t>个</a:t>
            </a:r>
            <a:r>
              <a:rPr lang="zh-CN" altLang="en-US" sz="1400" dirty="0">
                <a:solidFill>
                  <a:srgbClr val="000000"/>
                </a:solidFill>
                <a:latin typeface="+mn-lt"/>
                <a:ea typeface="+mn-ea"/>
              </a:rPr>
              <a:t>业务槽位，支持</a:t>
            </a:r>
            <a:r>
              <a:rPr lang="en-US" altLang="zh-CN" sz="1400" b="1" dirty="0">
                <a:solidFill>
                  <a:srgbClr val="C00000"/>
                </a:solidFill>
                <a:latin typeface="+mn-lt"/>
                <a:ea typeface="+mn-ea"/>
              </a:rPr>
              <a:t>32</a:t>
            </a:r>
            <a:r>
              <a:rPr lang="zh-CN" altLang="en-US" sz="1400" b="1" dirty="0">
                <a:solidFill>
                  <a:srgbClr val="C00000"/>
                </a:solidFill>
                <a:latin typeface="+mn-lt"/>
                <a:ea typeface="+mn-ea"/>
              </a:rPr>
              <a:t>个</a:t>
            </a:r>
            <a:r>
              <a:rPr lang="en-US" altLang="zh-CN" sz="1400" b="1" dirty="0">
                <a:solidFill>
                  <a:srgbClr val="C00000"/>
                </a:solidFill>
                <a:latin typeface="+mn-lt"/>
                <a:ea typeface="+mn-ea"/>
              </a:rPr>
              <a:t>2P</a:t>
            </a:r>
            <a:r>
              <a:rPr lang="zh-CN" altLang="en-US" sz="1400" b="1" dirty="0">
                <a:solidFill>
                  <a:srgbClr val="C00000"/>
                </a:solidFill>
                <a:latin typeface="+mn-lt"/>
                <a:ea typeface="+mn-ea"/>
              </a:rPr>
              <a:t>节点</a:t>
            </a:r>
            <a:endParaRPr lang="zh-CN" altLang="en-US" sz="1400" b="1" dirty="0">
              <a:solidFill>
                <a:srgbClr val="C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单框支持</a:t>
            </a:r>
            <a:r>
              <a:rPr lang="en-US" altLang="zh-CN" sz="1400" b="1" dirty="0">
                <a:solidFill>
                  <a:srgbClr val="C00000"/>
                </a:solidFill>
                <a:latin typeface="+mn-lt"/>
                <a:ea typeface="+mn-ea"/>
              </a:rPr>
              <a:t>64</a:t>
            </a:r>
            <a:r>
              <a:rPr lang="zh-CN" altLang="en-US" sz="1400" b="1" dirty="0">
                <a:solidFill>
                  <a:srgbClr val="C00000"/>
                </a:solidFill>
                <a:latin typeface="+mn-lt"/>
                <a:ea typeface="+mn-ea"/>
              </a:rPr>
              <a:t>个</a:t>
            </a:r>
            <a:r>
              <a:rPr lang="en-US" altLang="zh-CN" sz="1400" b="1" dirty="0">
                <a:solidFill>
                  <a:srgbClr val="C00000"/>
                </a:solidFill>
                <a:latin typeface="+mn-lt"/>
                <a:ea typeface="+mn-ea"/>
              </a:rPr>
              <a:t>130W</a:t>
            </a:r>
            <a:r>
              <a:rPr lang="zh-CN" altLang="en-US" sz="1400" b="1" dirty="0">
                <a:solidFill>
                  <a:srgbClr val="C00000"/>
                </a:solidFill>
                <a:latin typeface="+mn-lt"/>
                <a:ea typeface="+mn-ea"/>
              </a:rPr>
              <a:t>处理器</a:t>
            </a:r>
            <a:r>
              <a:rPr lang="zh-CN" altLang="en-US" sz="1400" dirty="0">
                <a:solidFill>
                  <a:srgbClr val="000000"/>
                </a:solidFill>
                <a:latin typeface="+mn-lt"/>
                <a:ea typeface="+mn-ea"/>
              </a:rPr>
              <a:t>，密度业界最高</a:t>
            </a:r>
            <a:endParaRPr lang="zh-CN" altLang="en-US" sz="1400" dirty="0">
              <a:solidFill>
                <a:srgbClr val="0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每节点支持</a:t>
            </a:r>
            <a:r>
              <a:rPr lang="en-US" altLang="zh-CN" sz="1400" b="1" dirty="0">
                <a:solidFill>
                  <a:srgbClr val="C00000"/>
                </a:solidFill>
                <a:latin typeface="+mn-lt"/>
                <a:ea typeface="+mn-ea"/>
              </a:rPr>
              <a:t>8</a:t>
            </a:r>
            <a:r>
              <a:rPr lang="zh-CN" altLang="en-US" sz="1400" b="1" dirty="0">
                <a:solidFill>
                  <a:srgbClr val="C00000"/>
                </a:solidFill>
                <a:latin typeface="+mn-lt"/>
                <a:ea typeface="+mn-ea"/>
              </a:rPr>
              <a:t>个内存通道</a:t>
            </a:r>
            <a:r>
              <a:rPr lang="zh-CN" altLang="en-US" sz="1400" dirty="0">
                <a:solidFill>
                  <a:srgbClr val="000000"/>
                </a:solidFill>
                <a:latin typeface="+mn-lt"/>
                <a:ea typeface="+mn-ea"/>
              </a:rPr>
              <a:t>，内存带宽领先</a:t>
            </a:r>
            <a:endParaRPr lang="zh-CN" altLang="en-US" sz="1400" dirty="0">
              <a:solidFill>
                <a:srgbClr val="000000"/>
              </a:solidFill>
              <a:latin typeface="+mn-lt"/>
              <a:ea typeface="+mn-ea"/>
            </a:endParaRPr>
          </a:p>
        </p:txBody>
      </p:sp>
      <p:sp>
        <p:nvSpPr>
          <p:cNvPr id="14" name="Rectangle 45"/>
          <p:cNvSpPr>
            <a:spLocks noChangeArrowheads="1"/>
          </p:cNvSpPr>
          <p:nvPr/>
        </p:nvSpPr>
        <p:spPr bwMode="auto">
          <a:xfrm>
            <a:off x="6694488" y="3479800"/>
            <a:ext cx="2341562" cy="1947863"/>
          </a:xfrm>
          <a:prstGeom prst="rect">
            <a:avLst/>
          </a:prstGeom>
          <a:solidFill>
            <a:srgbClr val="EAEAEA"/>
          </a:solidFill>
          <a:ln w="9525">
            <a:solidFill>
              <a:srgbClr val="DDDDDD"/>
            </a:solidFill>
            <a:miter lim="800000"/>
          </a:ln>
        </p:spPr>
        <p:txBody>
          <a:bodyPr lIns="85862" tIns="42931" rIns="85862" bIns="42931">
            <a:spAutoFit/>
          </a:bodyPr>
          <a:lstStyle/>
          <a:p>
            <a:pPr eaLnBrk="1" fontAlgn="t" hangingPunct="1">
              <a:spcBef>
                <a:spcPct val="20000"/>
              </a:spcBef>
              <a:defRPr/>
            </a:pPr>
            <a:r>
              <a:rPr lang="zh-CN" altLang="en-US" sz="1600" b="1" dirty="0">
                <a:solidFill>
                  <a:srgbClr val="292929"/>
                </a:solidFill>
                <a:latin typeface="+mn-lt"/>
                <a:ea typeface="+mn-ea"/>
              </a:rPr>
              <a:t>高存储密度</a:t>
            </a:r>
            <a:endParaRPr lang="en-GB" sz="1600" b="1" dirty="0">
              <a:solidFill>
                <a:srgbClr val="292929"/>
              </a:solidFill>
              <a:latin typeface="+mn-lt"/>
              <a:ea typeface="+mn-ea"/>
            </a:endParaRPr>
          </a:p>
          <a:p>
            <a:pPr marL="154940" indent="-154940" fontAlgn="t">
              <a:lnSpc>
                <a:spcPct val="150000"/>
              </a:lnSpc>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E9000 CH222</a:t>
            </a:r>
            <a:r>
              <a:rPr lang="zh-CN" altLang="en-US" sz="1400" dirty="0">
                <a:solidFill>
                  <a:srgbClr val="000000"/>
                </a:solidFill>
                <a:latin typeface="+mn-lt"/>
                <a:ea typeface="+mn-ea"/>
              </a:rPr>
              <a:t>（全宽）内置</a:t>
            </a:r>
            <a:r>
              <a:rPr lang="en-US" altLang="zh-CN" sz="1400" b="1" dirty="0">
                <a:solidFill>
                  <a:srgbClr val="C00000"/>
                </a:solidFill>
                <a:latin typeface="+mn-lt"/>
                <a:ea typeface="+mn-ea"/>
              </a:rPr>
              <a:t>15</a:t>
            </a:r>
            <a:r>
              <a:rPr lang="zh-CN" altLang="en-US" sz="1400" b="1" dirty="0">
                <a:solidFill>
                  <a:srgbClr val="C00000"/>
                </a:solidFill>
                <a:latin typeface="+mn-lt"/>
                <a:ea typeface="+mn-ea"/>
              </a:rPr>
              <a:t>个</a:t>
            </a:r>
            <a:r>
              <a:rPr lang="en-US" altLang="zh-CN" sz="1400" b="1" dirty="0">
                <a:solidFill>
                  <a:srgbClr val="C00000"/>
                </a:solidFill>
                <a:latin typeface="+mn-lt"/>
                <a:ea typeface="+mn-ea"/>
              </a:rPr>
              <a:t>2.5</a:t>
            </a:r>
            <a:r>
              <a:rPr lang="zh-CN" altLang="en-US" sz="1400" b="1" dirty="0">
                <a:solidFill>
                  <a:srgbClr val="C00000"/>
                </a:solidFill>
                <a:latin typeface="+mn-lt"/>
                <a:ea typeface="+mn-ea"/>
              </a:rPr>
              <a:t>寸盘</a:t>
            </a:r>
            <a:r>
              <a:rPr lang="zh-CN" altLang="en-US" sz="1400" dirty="0">
                <a:solidFill>
                  <a:srgbClr val="000000"/>
                </a:solidFill>
                <a:latin typeface="+mn-lt"/>
                <a:ea typeface="+mn-ea"/>
              </a:rPr>
              <a:t>，单槽位内置存储容量领先</a:t>
            </a:r>
            <a:endParaRPr lang="zh-CN" altLang="en-US" sz="1400" dirty="0">
              <a:solidFill>
                <a:srgbClr val="000000"/>
              </a:solidFill>
              <a:latin typeface="+mn-lt"/>
              <a:ea typeface="+mn-ea"/>
            </a:endParaRPr>
          </a:p>
          <a:p>
            <a:pPr marL="154940" indent="-154940" fontAlgn="t">
              <a:lnSpc>
                <a:spcPct val="150000"/>
              </a:lnSpc>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单框内置</a:t>
            </a:r>
            <a:r>
              <a:rPr lang="en-US" altLang="zh-CN" sz="1400" b="1" dirty="0">
                <a:solidFill>
                  <a:srgbClr val="C00000"/>
                </a:solidFill>
                <a:latin typeface="+mn-lt"/>
                <a:ea typeface="+mn-ea"/>
              </a:rPr>
              <a:t>120</a:t>
            </a:r>
            <a:r>
              <a:rPr lang="zh-CN" altLang="en-US" sz="1400" b="1" dirty="0">
                <a:solidFill>
                  <a:srgbClr val="C00000"/>
                </a:solidFill>
                <a:latin typeface="+mn-lt"/>
                <a:ea typeface="+mn-ea"/>
              </a:rPr>
              <a:t>个</a:t>
            </a:r>
            <a:r>
              <a:rPr lang="en-US" altLang="zh-CN" sz="1400" b="1" dirty="0">
                <a:solidFill>
                  <a:srgbClr val="C00000"/>
                </a:solidFill>
                <a:latin typeface="+mn-lt"/>
                <a:ea typeface="+mn-ea"/>
              </a:rPr>
              <a:t>2.5</a:t>
            </a:r>
            <a:r>
              <a:rPr lang="zh-CN" altLang="en-US" sz="1400" b="1" dirty="0">
                <a:solidFill>
                  <a:srgbClr val="C00000"/>
                </a:solidFill>
                <a:latin typeface="+mn-lt"/>
                <a:ea typeface="+mn-ea"/>
              </a:rPr>
              <a:t>寸盘</a:t>
            </a:r>
            <a:r>
              <a:rPr lang="zh-CN" altLang="en-US" sz="1400" dirty="0">
                <a:solidFill>
                  <a:srgbClr val="000000"/>
                </a:solidFill>
                <a:latin typeface="+mn-lt"/>
                <a:ea typeface="+mn-ea"/>
              </a:rPr>
              <a:t>，单框内置存储容量最大</a:t>
            </a:r>
            <a:endParaRPr lang="zh-CN" altLang="en-US" sz="1400" dirty="0">
              <a:solidFill>
                <a:srgbClr val="000000"/>
              </a:solidFill>
              <a:latin typeface="+mn-lt"/>
              <a:ea typeface="+mn-ea"/>
            </a:endParaRPr>
          </a:p>
        </p:txBody>
      </p:sp>
      <p:sp>
        <p:nvSpPr>
          <p:cNvPr id="15" name="Line 41"/>
          <p:cNvSpPr>
            <a:spLocks noChangeShapeType="1"/>
          </p:cNvSpPr>
          <p:nvPr/>
        </p:nvSpPr>
        <p:spPr bwMode="auto">
          <a:xfrm>
            <a:off x="6334125" y="4221163"/>
            <a:ext cx="360363" cy="503237"/>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3" name="Rectangle 2"/>
          <p:cNvSpPr/>
          <p:nvPr/>
        </p:nvSpPr>
        <p:spPr>
          <a:xfrm>
            <a:off x="719138" y="5554663"/>
            <a:ext cx="7705725" cy="423862"/>
          </a:xfrm>
          <a:prstGeom prst="rect">
            <a:avLst/>
          </a:prstGeom>
        </p:spPr>
        <p:txBody>
          <a:bodyPr>
            <a:spAutoFit/>
          </a:bodyPr>
          <a:lstStyle/>
          <a:p>
            <a:pPr>
              <a:lnSpc>
                <a:spcPct val="120000"/>
              </a:lnSpc>
              <a:buFont typeface="Wingdings" panose="05000000000000000000" pitchFamily="2" charset="2"/>
              <a:buNone/>
              <a:defRPr/>
            </a:pPr>
            <a:r>
              <a:rPr lang="en-US" altLang="zh-CN" sz="1800" dirty="0">
                <a:latin typeface="+mn-lt"/>
                <a:ea typeface="+mn-ea"/>
              </a:rPr>
              <a:t>E9000</a:t>
            </a:r>
            <a:r>
              <a:rPr lang="zh-CN" altLang="zh-CN" sz="1800" dirty="0">
                <a:latin typeface="+mn-lt"/>
                <a:ea typeface="+mn-ea"/>
              </a:rPr>
              <a:t>将</a:t>
            </a:r>
            <a:r>
              <a:rPr lang="zh-CN" altLang="zh-CN" sz="1800" dirty="0">
                <a:solidFill>
                  <a:srgbClr val="FF0000"/>
                </a:solidFill>
                <a:latin typeface="+mn-lt"/>
                <a:ea typeface="+mn-ea"/>
              </a:rPr>
              <a:t>计算、存储</a:t>
            </a:r>
            <a:r>
              <a:rPr lang="zh-CN" altLang="zh-CN" sz="1800" dirty="0">
                <a:latin typeface="+mn-lt"/>
                <a:ea typeface="+mn-ea"/>
              </a:rPr>
              <a:t>和</a:t>
            </a:r>
            <a:r>
              <a:rPr lang="zh-CN" altLang="zh-CN" sz="1800" dirty="0">
                <a:solidFill>
                  <a:srgbClr val="FF0000"/>
                </a:solidFill>
                <a:latin typeface="+mn-lt"/>
                <a:ea typeface="+mn-ea"/>
              </a:rPr>
              <a:t>网络</a:t>
            </a:r>
            <a:r>
              <a:rPr lang="zh-CN" altLang="zh-CN" sz="1800" dirty="0">
                <a:latin typeface="+mn-lt"/>
                <a:ea typeface="+mn-ea"/>
              </a:rPr>
              <a:t>融合到一个机箱内，构筑领先的硬件基础平台。</a:t>
            </a:r>
            <a:endParaRPr lang="zh-CN" altLang="zh-CN" sz="1800" dirty="0">
              <a:latin typeface="+mn-lt"/>
              <a:ea typeface="+mn-ea"/>
            </a:endParaRPr>
          </a:p>
        </p:txBody>
      </p:sp>
      <p:sp>
        <p:nvSpPr>
          <p:cNvPr id="4" name="Title 3"/>
          <p:cNvSpPr>
            <a:spLocks noGrp="1"/>
          </p:cNvSpPr>
          <p:nvPr>
            <p:ph type="title"/>
          </p:nvPr>
        </p:nvSpPr>
        <p:spPr/>
        <p:txBody>
          <a:bodyPr/>
          <a:lstStyle/>
          <a:p>
            <a:r>
              <a:rPr lang="en-US" altLang="zh-CN" dirty="0">
                <a:latin typeface="+mj-ea"/>
              </a:rPr>
              <a:t>E9000</a:t>
            </a:r>
            <a:r>
              <a:rPr lang="zh-CN" altLang="en-US" dirty="0">
                <a:latin typeface="+mj-ea"/>
              </a:rPr>
              <a:t>产品</a:t>
            </a:r>
            <a:r>
              <a:rPr lang="zh-CN" altLang="en-US" dirty="0" smtClean="0">
                <a:latin typeface="+mj-ea"/>
              </a:rPr>
              <a:t>特点</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Line 41"/>
          <p:cNvSpPr>
            <a:spLocks noChangeShapeType="1"/>
          </p:cNvSpPr>
          <p:nvPr/>
        </p:nvSpPr>
        <p:spPr bwMode="auto">
          <a:xfrm flipV="1">
            <a:off x="5508625" y="1341438"/>
            <a:ext cx="973138" cy="1031875"/>
          </a:xfrm>
          <a:prstGeom prst="line">
            <a:avLst/>
          </a:prstGeom>
          <a:noFill/>
          <a:ln w="9525">
            <a:solidFill>
              <a:srgbClr val="FF6600"/>
            </a:solidFill>
            <a:round/>
          </a:ln>
        </p:spPr>
        <p:txBody>
          <a:bodyPr/>
          <a:lstStyle/>
          <a:p>
            <a:pPr>
              <a:defRPr/>
            </a:pPr>
            <a:endParaRPr lang="zh-CN" altLang="en-US">
              <a:latin typeface="+mn-lt"/>
              <a:ea typeface="+mn-ea"/>
            </a:endParaRPr>
          </a:p>
        </p:txBody>
      </p:sp>
      <p:graphicFrame>
        <p:nvGraphicFramePr>
          <p:cNvPr id="2" name="Diagram 1"/>
          <p:cNvGraphicFramePr/>
          <p:nvPr/>
        </p:nvGraphicFramePr>
        <p:xfrm>
          <a:off x="1967880" y="1692920"/>
          <a:ext cx="5208240" cy="3472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4" name="标题 29"/>
          <p:cNvSpPr txBox="1"/>
          <p:nvPr/>
        </p:nvSpPr>
        <p:spPr bwMode="auto">
          <a:xfrm>
            <a:off x="250825" y="358775"/>
            <a:ext cx="39258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10" name="Rectangle 45"/>
          <p:cNvSpPr>
            <a:spLocks noChangeArrowheads="1"/>
          </p:cNvSpPr>
          <p:nvPr/>
        </p:nvSpPr>
        <p:spPr bwMode="auto">
          <a:xfrm>
            <a:off x="242888" y="2041525"/>
            <a:ext cx="1943100" cy="2322513"/>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600" b="1" dirty="0">
                <a:latin typeface="+mn-lt"/>
                <a:ea typeface="+mn-ea"/>
              </a:rPr>
              <a:t>灵活组网</a:t>
            </a:r>
            <a:endParaRPr lang="zh-CN" altLang="en-US" sz="1600" b="1" dirty="0">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E9000</a:t>
            </a:r>
            <a:r>
              <a:rPr lang="zh-CN" altLang="en-US" sz="1400" dirty="0">
                <a:solidFill>
                  <a:srgbClr val="000000"/>
                </a:solidFill>
                <a:latin typeface="+mn-lt"/>
                <a:ea typeface="+mn-ea"/>
              </a:rPr>
              <a:t>交换模块基于业界领先的</a:t>
            </a:r>
            <a:r>
              <a:rPr lang="zh-CN" altLang="en-US" sz="1400" b="1" dirty="0">
                <a:solidFill>
                  <a:srgbClr val="C00000"/>
                </a:solidFill>
                <a:latin typeface="+mn-lt"/>
                <a:ea typeface="+mn-ea"/>
              </a:rPr>
              <a:t>华为数据中心交换机技术</a:t>
            </a:r>
            <a:endParaRPr lang="zh-CN" altLang="en-US" sz="1400" b="1" dirty="0">
              <a:solidFill>
                <a:srgbClr val="C00000"/>
              </a:solidFill>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b="1" dirty="0">
                <a:solidFill>
                  <a:srgbClr val="C00000"/>
                </a:solidFill>
                <a:latin typeface="+mn-lt"/>
                <a:ea typeface="+mn-ea"/>
              </a:rPr>
              <a:t>15.6T</a:t>
            </a:r>
            <a:r>
              <a:rPr lang="zh-CN" altLang="en-US" sz="1400" dirty="0">
                <a:solidFill>
                  <a:srgbClr val="000000"/>
                </a:solidFill>
                <a:latin typeface="+mn-lt"/>
                <a:ea typeface="+mn-ea"/>
              </a:rPr>
              <a:t>背板交换容量，支持从</a:t>
            </a:r>
            <a:r>
              <a:rPr lang="en-US" altLang="zh-CN" sz="1400" dirty="0">
                <a:solidFill>
                  <a:srgbClr val="000000"/>
                </a:solidFill>
                <a:latin typeface="+mn-lt"/>
                <a:ea typeface="+mn-ea"/>
              </a:rPr>
              <a:t>10GE</a:t>
            </a:r>
            <a:r>
              <a:rPr lang="zh-CN" altLang="en-US" sz="1400" dirty="0">
                <a:solidFill>
                  <a:srgbClr val="000000"/>
                </a:solidFill>
                <a:latin typeface="+mn-lt"/>
                <a:ea typeface="+mn-ea"/>
              </a:rPr>
              <a:t>演进到</a:t>
            </a:r>
            <a:r>
              <a:rPr lang="en-US" altLang="zh-CN" sz="1400" b="1" dirty="0">
                <a:solidFill>
                  <a:srgbClr val="C00000"/>
                </a:solidFill>
                <a:latin typeface="+mn-lt"/>
                <a:ea typeface="+mn-ea"/>
              </a:rPr>
              <a:t>40GE</a:t>
            </a:r>
            <a:r>
              <a:rPr lang="zh-CN" altLang="en-US" sz="1400" b="1" dirty="0">
                <a:solidFill>
                  <a:srgbClr val="C00000"/>
                </a:solidFill>
                <a:latin typeface="+mn-lt"/>
                <a:ea typeface="+mn-ea"/>
              </a:rPr>
              <a:t>、</a:t>
            </a:r>
            <a:r>
              <a:rPr lang="en-US" altLang="zh-CN" sz="1400" b="1" dirty="0">
                <a:solidFill>
                  <a:srgbClr val="C00000"/>
                </a:solidFill>
                <a:latin typeface="+mn-lt"/>
                <a:ea typeface="+mn-ea"/>
              </a:rPr>
              <a:t>100GE</a:t>
            </a:r>
            <a:r>
              <a:rPr lang="zh-CN" altLang="en-US" sz="1400" dirty="0">
                <a:solidFill>
                  <a:srgbClr val="000000"/>
                </a:solidFill>
                <a:latin typeface="+mn-lt"/>
                <a:ea typeface="+mn-ea"/>
              </a:rPr>
              <a:t>，保护投资</a:t>
            </a:r>
            <a:endParaRPr lang="zh-CN" altLang="en-US" sz="1400" dirty="0">
              <a:solidFill>
                <a:srgbClr val="0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a:t>
            </a:r>
            <a:r>
              <a:rPr lang="en-US" altLang="zh-CN" sz="1400" b="1" dirty="0">
                <a:solidFill>
                  <a:srgbClr val="C00000"/>
                </a:solidFill>
                <a:latin typeface="+mn-lt"/>
                <a:ea typeface="+mn-ea"/>
              </a:rPr>
              <a:t>128</a:t>
            </a:r>
            <a:r>
              <a:rPr lang="zh-CN" altLang="en-US" sz="1400" b="1" dirty="0">
                <a:solidFill>
                  <a:srgbClr val="C00000"/>
                </a:solidFill>
                <a:latin typeface="+mn-lt"/>
                <a:ea typeface="+mn-ea"/>
              </a:rPr>
              <a:t>个</a:t>
            </a:r>
            <a:r>
              <a:rPr lang="en-US" altLang="zh-CN" sz="1400" b="1" dirty="0">
                <a:solidFill>
                  <a:srgbClr val="C00000"/>
                </a:solidFill>
                <a:latin typeface="+mn-lt"/>
                <a:ea typeface="+mn-ea"/>
              </a:rPr>
              <a:t>10GE</a:t>
            </a:r>
            <a:r>
              <a:rPr lang="zh-CN" altLang="en-US" sz="1400" dirty="0">
                <a:solidFill>
                  <a:srgbClr val="000000"/>
                </a:solidFill>
                <a:latin typeface="+mn-lt"/>
                <a:ea typeface="+mn-ea"/>
              </a:rPr>
              <a:t>端口，支持灵活的组网</a:t>
            </a:r>
            <a:endParaRPr lang="zh-CN" altLang="en-US" sz="1400" dirty="0">
              <a:solidFill>
                <a:srgbClr val="000000"/>
              </a:solidFill>
              <a:latin typeface="+mn-lt"/>
              <a:ea typeface="+mn-ea"/>
            </a:endParaRPr>
          </a:p>
        </p:txBody>
      </p:sp>
      <p:sp>
        <p:nvSpPr>
          <p:cNvPr id="11" name="Line 41"/>
          <p:cNvSpPr>
            <a:spLocks noChangeShapeType="1"/>
          </p:cNvSpPr>
          <p:nvPr/>
        </p:nvSpPr>
        <p:spPr bwMode="auto">
          <a:xfrm>
            <a:off x="2185988" y="3201988"/>
            <a:ext cx="622300" cy="731837"/>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12" name="Rectangle 45"/>
          <p:cNvSpPr>
            <a:spLocks noChangeArrowheads="1"/>
          </p:cNvSpPr>
          <p:nvPr/>
        </p:nvSpPr>
        <p:spPr bwMode="auto">
          <a:xfrm>
            <a:off x="6300788" y="749300"/>
            <a:ext cx="2266950" cy="1674813"/>
          </a:xfrm>
          <a:prstGeom prst="rect">
            <a:avLst/>
          </a:prstGeom>
          <a:solidFill>
            <a:srgbClr val="EAEAEA"/>
          </a:solidFill>
          <a:ln w="9525">
            <a:solidFill>
              <a:srgbClr val="DDDDDD"/>
            </a:solidFill>
            <a:miter lim="800000"/>
          </a:ln>
        </p:spPr>
        <p:txBody>
          <a:bodyPr lIns="85862" tIns="42931" rIns="85862" bIns="42931">
            <a:spAutoFit/>
          </a:bodyPr>
          <a:lstStyle/>
          <a:p>
            <a:pPr marL="174625" indent="-174625" defTabSz="858520">
              <a:lnSpc>
                <a:spcPct val="120000"/>
              </a:lnSpc>
              <a:buClr>
                <a:schemeClr val="tx1"/>
              </a:buClr>
              <a:buSzPct val="60000"/>
              <a:buFont typeface="Wingdings" panose="05000000000000000000" pitchFamily="2" charset="2"/>
              <a:buNone/>
              <a:defRPr/>
            </a:pPr>
            <a:r>
              <a:rPr lang="zh-CN" altLang="en-US" sz="1600" b="1" dirty="0">
                <a:latin typeface="+mn-lt"/>
                <a:ea typeface="+mn-ea"/>
              </a:rPr>
              <a:t>高计算密度</a:t>
            </a:r>
            <a:endParaRPr lang="zh-CN" altLang="en-US" sz="1600" b="1" dirty="0">
              <a:latin typeface="+mn-lt"/>
              <a:ea typeface="+mn-ea"/>
            </a:endParaRPr>
          </a:p>
          <a:p>
            <a:pPr marL="154940" indent="-154940" fontAlgn="t">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12U</a:t>
            </a:r>
            <a:r>
              <a:rPr lang="zh-CN" altLang="en-US" sz="1400" dirty="0">
                <a:solidFill>
                  <a:srgbClr val="000000"/>
                </a:solidFill>
                <a:latin typeface="+mn-lt"/>
                <a:ea typeface="+mn-ea"/>
              </a:rPr>
              <a:t>机框提供</a:t>
            </a:r>
            <a:r>
              <a:rPr lang="en-US" altLang="zh-CN" sz="1400" b="1" dirty="0">
                <a:solidFill>
                  <a:srgbClr val="C00000"/>
                </a:solidFill>
                <a:latin typeface="+mn-lt"/>
                <a:ea typeface="+mn-ea"/>
              </a:rPr>
              <a:t>16</a:t>
            </a:r>
            <a:r>
              <a:rPr lang="zh-CN" altLang="en-US" sz="1400" b="1" dirty="0">
                <a:solidFill>
                  <a:srgbClr val="C00000"/>
                </a:solidFill>
                <a:latin typeface="+mn-lt"/>
                <a:ea typeface="+mn-ea"/>
              </a:rPr>
              <a:t>个</a:t>
            </a:r>
            <a:r>
              <a:rPr lang="zh-CN" altLang="en-US" sz="1400" dirty="0">
                <a:solidFill>
                  <a:srgbClr val="000000"/>
                </a:solidFill>
                <a:latin typeface="+mn-lt"/>
                <a:ea typeface="+mn-ea"/>
              </a:rPr>
              <a:t>业务槽位，支持</a:t>
            </a:r>
            <a:r>
              <a:rPr lang="en-US" altLang="zh-CN" sz="1400" b="1" dirty="0">
                <a:solidFill>
                  <a:srgbClr val="C00000"/>
                </a:solidFill>
                <a:latin typeface="+mn-lt"/>
                <a:ea typeface="+mn-ea"/>
              </a:rPr>
              <a:t>32</a:t>
            </a:r>
            <a:r>
              <a:rPr lang="zh-CN" altLang="en-US" sz="1400" b="1" dirty="0">
                <a:solidFill>
                  <a:srgbClr val="C00000"/>
                </a:solidFill>
                <a:latin typeface="+mn-lt"/>
                <a:ea typeface="+mn-ea"/>
              </a:rPr>
              <a:t>个</a:t>
            </a:r>
            <a:r>
              <a:rPr lang="en-US" altLang="zh-CN" sz="1400" b="1" dirty="0">
                <a:solidFill>
                  <a:srgbClr val="C00000"/>
                </a:solidFill>
                <a:latin typeface="+mn-lt"/>
                <a:ea typeface="+mn-ea"/>
              </a:rPr>
              <a:t>2P</a:t>
            </a:r>
            <a:r>
              <a:rPr lang="zh-CN" altLang="en-US" sz="1400" b="1" dirty="0">
                <a:solidFill>
                  <a:srgbClr val="C00000"/>
                </a:solidFill>
                <a:latin typeface="+mn-lt"/>
                <a:ea typeface="+mn-ea"/>
              </a:rPr>
              <a:t>节点</a:t>
            </a:r>
            <a:endParaRPr lang="zh-CN" altLang="en-US" sz="1400" b="1" dirty="0">
              <a:solidFill>
                <a:srgbClr val="C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单框支持</a:t>
            </a:r>
            <a:r>
              <a:rPr lang="en-US" altLang="zh-CN" sz="1400" b="1" dirty="0">
                <a:solidFill>
                  <a:srgbClr val="C00000"/>
                </a:solidFill>
                <a:latin typeface="+mn-lt"/>
                <a:ea typeface="+mn-ea"/>
              </a:rPr>
              <a:t>64</a:t>
            </a:r>
            <a:r>
              <a:rPr lang="zh-CN" altLang="en-US" sz="1400" b="1" dirty="0">
                <a:solidFill>
                  <a:srgbClr val="C00000"/>
                </a:solidFill>
                <a:latin typeface="+mn-lt"/>
                <a:ea typeface="+mn-ea"/>
              </a:rPr>
              <a:t>个</a:t>
            </a:r>
            <a:r>
              <a:rPr lang="en-US" altLang="zh-CN" sz="1400" b="1" dirty="0">
                <a:solidFill>
                  <a:srgbClr val="C00000"/>
                </a:solidFill>
                <a:latin typeface="+mn-lt"/>
                <a:ea typeface="+mn-ea"/>
              </a:rPr>
              <a:t>130W</a:t>
            </a:r>
            <a:r>
              <a:rPr lang="zh-CN" altLang="en-US" sz="1400" b="1" dirty="0">
                <a:solidFill>
                  <a:srgbClr val="C00000"/>
                </a:solidFill>
                <a:latin typeface="+mn-lt"/>
                <a:ea typeface="+mn-ea"/>
              </a:rPr>
              <a:t>处理器</a:t>
            </a:r>
            <a:r>
              <a:rPr lang="zh-CN" altLang="en-US" sz="1400" dirty="0">
                <a:solidFill>
                  <a:srgbClr val="000000"/>
                </a:solidFill>
                <a:latin typeface="+mn-lt"/>
                <a:ea typeface="+mn-ea"/>
              </a:rPr>
              <a:t>，密度业界最高</a:t>
            </a:r>
            <a:endParaRPr lang="zh-CN" altLang="en-US" sz="1400" dirty="0">
              <a:solidFill>
                <a:srgbClr val="000000"/>
              </a:solidFill>
              <a:latin typeface="+mn-lt"/>
              <a:ea typeface="+mn-ea"/>
            </a:endParaRPr>
          </a:p>
          <a:p>
            <a:pPr marL="154940" indent="-154940" fontAlgn="t">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每节点支持</a:t>
            </a:r>
            <a:r>
              <a:rPr lang="en-US" altLang="zh-CN" sz="1400" b="1" dirty="0">
                <a:solidFill>
                  <a:srgbClr val="C00000"/>
                </a:solidFill>
                <a:latin typeface="+mn-lt"/>
                <a:ea typeface="+mn-ea"/>
              </a:rPr>
              <a:t>8</a:t>
            </a:r>
            <a:r>
              <a:rPr lang="zh-CN" altLang="en-US" sz="1400" b="1" dirty="0">
                <a:solidFill>
                  <a:srgbClr val="C00000"/>
                </a:solidFill>
                <a:latin typeface="+mn-lt"/>
                <a:ea typeface="+mn-ea"/>
              </a:rPr>
              <a:t>个内存通道</a:t>
            </a:r>
            <a:r>
              <a:rPr lang="zh-CN" altLang="en-US" sz="1400" dirty="0">
                <a:solidFill>
                  <a:srgbClr val="000000"/>
                </a:solidFill>
                <a:latin typeface="+mn-lt"/>
                <a:ea typeface="+mn-ea"/>
              </a:rPr>
              <a:t>，内存带宽领先</a:t>
            </a:r>
            <a:endParaRPr lang="zh-CN" altLang="en-US" sz="1400" dirty="0">
              <a:solidFill>
                <a:srgbClr val="000000"/>
              </a:solidFill>
              <a:latin typeface="+mn-lt"/>
              <a:ea typeface="+mn-ea"/>
            </a:endParaRPr>
          </a:p>
        </p:txBody>
      </p:sp>
      <p:sp>
        <p:nvSpPr>
          <p:cNvPr id="14" name="Rectangle 45"/>
          <p:cNvSpPr>
            <a:spLocks noChangeArrowheads="1"/>
          </p:cNvSpPr>
          <p:nvPr/>
        </p:nvSpPr>
        <p:spPr bwMode="auto">
          <a:xfrm>
            <a:off x="6694488" y="3479800"/>
            <a:ext cx="2341562" cy="1947863"/>
          </a:xfrm>
          <a:prstGeom prst="rect">
            <a:avLst/>
          </a:prstGeom>
          <a:solidFill>
            <a:srgbClr val="EAEAEA"/>
          </a:solidFill>
          <a:ln w="9525">
            <a:solidFill>
              <a:srgbClr val="DDDDDD"/>
            </a:solidFill>
            <a:miter lim="800000"/>
          </a:ln>
        </p:spPr>
        <p:txBody>
          <a:bodyPr lIns="85862" tIns="42931" rIns="85862" bIns="42931">
            <a:spAutoFit/>
          </a:bodyPr>
          <a:lstStyle/>
          <a:p>
            <a:pPr eaLnBrk="1" fontAlgn="t" hangingPunct="1">
              <a:spcBef>
                <a:spcPct val="20000"/>
              </a:spcBef>
              <a:defRPr/>
            </a:pPr>
            <a:r>
              <a:rPr lang="zh-CN" altLang="en-US" sz="1600" b="1" dirty="0">
                <a:solidFill>
                  <a:srgbClr val="292929"/>
                </a:solidFill>
                <a:latin typeface="+mn-lt"/>
                <a:ea typeface="+mn-ea"/>
              </a:rPr>
              <a:t>高存储密度</a:t>
            </a:r>
            <a:endParaRPr lang="en-GB" sz="1600" b="1" dirty="0">
              <a:solidFill>
                <a:srgbClr val="292929"/>
              </a:solidFill>
              <a:latin typeface="+mn-lt"/>
              <a:ea typeface="+mn-ea"/>
            </a:endParaRPr>
          </a:p>
          <a:p>
            <a:pPr marL="154940" indent="-154940" fontAlgn="t">
              <a:lnSpc>
                <a:spcPct val="150000"/>
              </a:lnSpc>
              <a:buClr>
                <a:srgbClr val="990000"/>
              </a:buClr>
              <a:buSzPct val="60000"/>
              <a:buFont typeface="Wingdings" panose="05000000000000000000" pitchFamily="2" charset="2"/>
              <a:buChar char="l"/>
              <a:defRPr/>
            </a:pPr>
            <a:r>
              <a:rPr lang="en-US" altLang="zh-CN" sz="1400" dirty="0">
                <a:solidFill>
                  <a:srgbClr val="000000"/>
                </a:solidFill>
                <a:latin typeface="+mn-lt"/>
                <a:ea typeface="+mn-ea"/>
              </a:rPr>
              <a:t>E9000 CH222</a:t>
            </a:r>
            <a:r>
              <a:rPr lang="zh-CN" altLang="en-US" sz="1400" dirty="0">
                <a:solidFill>
                  <a:srgbClr val="000000"/>
                </a:solidFill>
                <a:latin typeface="+mn-lt"/>
                <a:ea typeface="+mn-ea"/>
              </a:rPr>
              <a:t>（全宽）内置</a:t>
            </a:r>
            <a:r>
              <a:rPr lang="en-US" altLang="zh-CN" sz="1400" b="1" dirty="0">
                <a:solidFill>
                  <a:srgbClr val="C00000"/>
                </a:solidFill>
                <a:latin typeface="+mn-lt"/>
                <a:ea typeface="+mn-ea"/>
              </a:rPr>
              <a:t>15</a:t>
            </a:r>
            <a:r>
              <a:rPr lang="zh-CN" altLang="en-US" sz="1400" b="1" dirty="0">
                <a:solidFill>
                  <a:srgbClr val="C00000"/>
                </a:solidFill>
                <a:latin typeface="+mn-lt"/>
                <a:ea typeface="+mn-ea"/>
              </a:rPr>
              <a:t>个</a:t>
            </a:r>
            <a:r>
              <a:rPr lang="en-US" altLang="zh-CN" sz="1400" b="1" dirty="0">
                <a:solidFill>
                  <a:srgbClr val="C00000"/>
                </a:solidFill>
                <a:latin typeface="+mn-lt"/>
                <a:ea typeface="+mn-ea"/>
              </a:rPr>
              <a:t>2.5</a:t>
            </a:r>
            <a:r>
              <a:rPr lang="zh-CN" altLang="en-US" sz="1400" b="1" dirty="0">
                <a:solidFill>
                  <a:srgbClr val="C00000"/>
                </a:solidFill>
                <a:latin typeface="+mn-lt"/>
                <a:ea typeface="+mn-ea"/>
              </a:rPr>
              <a:t>寸盘</a:t>
            </a:r>
            <a:r>
              <a:rPr lang="zh-CN" altLang="en-US" sz="1400" dirty="0">
                <a:solidFill>
                  <a:srgbClr val="000000"/>
                </a:solidFill>
                <a:latin typeface="+mn-lt"/>
                <a:ea typeface="+mn-ea"/>
              </a:rPr>
              <a:t>，单槽位内置存储容量领先</a:t>
            </a:r>
            <a:endParaRPr lang="zh-CN" altLang="en-US" sz="1400" dirty="0">
              <a:solidFill>
                <a:srgbClr val="000000"/>
              </a:solidFill>
              <a:latin typeface="+mn-lt"/>
              <a:ea typeface="+mn-ea"/>
            </a:endParaRPr>
          </a:p>
          <a:p>
            <a:pPr marL="154940" indent="-154940" fontAlgn="t">
              <a:lnSpc>
                <a:spcPct val="150000"/>
              </a:lnSpc>
              <a:buClr>
                <a:srgbClr val="990000"/>
              </a:buClr>
              <a:buSzPct val="60000"/>
              <a:buFont typeface="Wingdings" panose="05000000000000000000" pitchFamily="2" charset="2"/>
              <a:buChar char="l"/>
              <a:defRPr/>
            </a:pPr>
            <a:r>
              <a:rPr lang="zh-CN" altLang="en-US" sz="1400" dirty="0">
                <a:solidFill>
                  <a:srgbClr val="000000"/>
                </a:solidFill>
                <a:latin typeface="+mn-lt"/>
                <a:ea typeface="+mn-ea"/>
              </a:rPr>
              <a:t>单框内置</a:t>
            </a:r>
            <a:r>
              <a:rPr lang="en-US" altLang="zh-CN" sz="1400" b="1" dirty="0">
                <a:solidFill>
                  <a:srgbClr val="C00000"/>
                </a:solidFill>
                <a:latin typeface="+mn-lt"/>
                <a:ea typeface="+mn-ea"/>
              </a:rPr>
              <a:t>120</a:t>
            </a:r>
            <a:r>
              <a:rPr lang="zh-CN" altLang="en-US" sz="1400" b="1" dirty="0">
                <a:solidFill>
                  <a:srgbClr val="C00000"/>
                </a:solidFill>
                <a:latin typeface="+mn-lt"/>
                <a:ea typeface="+mn-ea"/>
              </a:rPr>
              <a:t>个</a:t>
            </a:r>
            <a:r>
              <a:rPr lang="en-US" altLang="zh-CN" sz="1400" b="1" dirty="0">
                <a:solidFill>
                  <a:srgbClr val="C00000"/>
                </a:solidFill>
                <a:latin typeface="+mn-lt"/>
                <a:ea typeface="+mn-ea"/>
              </a:rPr>
              <a:t>2.5</a:t>
            </a:r>
            <a:r>
              <a:rPr lang="zh-CN" altLang="en-US" sz="1400" b="1" dirty="0">
                <a:solidFill>
                  <a:srgbClr val="C00000"/>
                </a:solidFill>
                <a:latin typeface="+mn-lt"/>
                <a:ea typeface="+mn-ea"/>
              </a:rPr>
              <a:t>寸盘</a:t>
            </a:r>
            <a:r>
              <a:rPr lang="zh-CN" altLang="en-US" sz="1400" dirty="0">
                <a:solidFill>
                  <a:srgbClr val="000000"/>
                </a:solidFill>
                <a:latin typeface="+mn-lt"/>
                <a:ea typeface="+mn-ea"/>
              </a:rPr>
              <a:t>，单框内置存储容量最大</a:t>
            </a:r>
            <a:endParaRPr lang="zh-CN" altLang="en-US" sz="1400" dirty="0">
              <a:solidFill>
                <a:srgbClr val="000000"/>
              </a:solidFill>
              <a:latin typeface="+mn-lt"/>
              <a:ea typeface="+mn-ea"/>
            </a:endParaRPr>
          </a:p>
        </p:txBody>
      </p:sp>
      <p:sp>
        <p:nvSpPr>
          <p:cNvPr id="15" name="Line 41"/>
          <p:cNvSpPr>
            <a:spLocks noChangeShapeType="1"/>
          </p:cNvSpPr>
          <p:nvPr/>
        </p:nvSpPr>
        <p:spPr bwMode="auto">
          <a:xfrm>
            <a:off x="6334125" y="4221163"/>
            <a:ext cx="360363" cy="503237"/>
          </a:xfrm>
          <a:prstGeom prst="line">
            <a:avLst/>
          </a:prstGeom>
          <a:noFill/>
          <a:ln w="9525">
            <a:solidFill>
              <a:srgbClr val="FF6600"/>
            </a:solidFill>
            <a:round/>
          </a:ln>
        </p:spPr>
        <p:txBody>
          <a:bodyPr/>
          <a:lstStyle/>
          <a:p>
            <a:pPr>
              <a:defRPr/>
            </a:pPr>
            <a:endParaRPr lang="zh-CN" altLang="en-US">
              <a:latin typeface="+mn-lt"/>
              <a:ea typeface="+mn-ea"/>
            </a:endParaRPr>
          </a:p>
        </p:txBody>
      </p:sp>
      <p:sp>
        <p:nvSpPr>
          <p:cNvPr id="3" name="Rectangle 2"/>
          <p:cNvSpPr/>
          <p:nvPr/>
        </p:nvSpPr>
        <p:spPr>
          <a:xfrm>
            <a:off x="719138" y="5554663"/>
            <a:ext cx="7705725" cy="423862"/>
          </a:xfrm>
          <a:prstGeom prst="rect">
            <a:avLst/>
          </a:prstGeom>
        </p:spPr>
        <p:txBody>
          <a:bodyPr>
            <a:spAutoFit/>
          </a:bodyPr>
          <a:lstStyle/>
          <a:p>
            <a:pPr>
              <a:lnSpc>
                <a:spcPct val="120000"/>
              </a:lnSpc>
              <a:buFont typeface="Wingdings" panose="05000000000000000000" pitchFamily="2" charset="2"/>
              <a:buNone/>
              <a:defRPr/>
            </a:pPr>
            <a:r>
              <a:rPr lang="en-US" altLang="zh-CN" sz="1800" dirty="0">
                <a:latin typeface="+mn-lt"/>
                <a:ea typeface="+mn-ea"/>
              </a:rPr>
              <a:t>E9000</a:t>
            </a:r>
            <a:r>
              <a:rPr lang="zh-CN" altLang="zh-CN" sz="1800" dirty="0">
                <a:latin typeface="+mn-lt"/>
                <a:ea typeface="+mn-ea"/>
              </a:rPr>
              <a:t>将</a:t>
            </a:r>
            <a:r>
              <a:rPr lang="zh-CN" altLang="zh-CN" sz="1800" dirty="0">
                <a:solidFill>
                  <a:srgbClr val="FF0000"/>
                </a:solidFill>
                <a:latin typeface="+mn-lt"/>
                <a:ea typeface="+mn-ea"/>
              </a:rPr>
              <a:t>计算、存储</a:t>
            </a:r>
            <a:r>
              <a:rPr lang="zh-CN" altLang="zh-CN" sz="1800" dirty="0">
                <a:latin typeface="+mn-lt"/>
                <a:ea typeface="+mn-ea"/>
              </a:rPr>
              <a:t>和</a:t>
            </a:r>
            <a:r>
              <a:rPr lang="zh-CN" altLang="zh-CN" sz="1800" dirty="0">
                <a:solidFill>
                  <a:srgbClr val="FF0000"/>
                </a:solidFill>
                <a:latin typeface="+mn-lt"/>
                <a:ea typeface="+mn-ea"/>
              </a:rPr>
              <a:t>网络</a:t>
            </a:r>
            <a:r>
              <a:rPr lang="zh-CN" altLang="zh-CN" sz="1800" dirty="0">
                <a:latin typeface="+mn-lt"/>
                <a:ea typeface="+mn-ea"/>
              </a:rPr>
              <a:t>融合到一个机箱内，构筑领先的硬件基础平台。</a:t>
            </a:r>
            <a:endParaRPr lang="zh-CN" altLang="zh-CN" sz="1800" dirty="0">
              <a:latin typeface="+mn-lt"/>
              <a:ea typeface="+mn-ea"/>
            </a:endParaRPr>
          </a:p>
        </p:txBody>
      </p:sp>
      <p:sp>
        <p:nvSpPr>
          <p:cNvPr id="4" name="Title 3"/>
          <p:cNvSpPr>
            <a:spLocks noGrp="1"/>
          </p:cNvSpPr>
          <p:nvPr>
            <p:ph type="title"/>
          </p:nvPr>
        </p:nvSpPr>
        <p:spPr/>
        <p:txBody>
          <a:bodyPr/>
          <a:lstStyle/>
          <a:p>
            <a:r>
              <a:rPr lang="en-US" altLang="zh-CN" dirty="0">
                <a:latin typeface="+mj-ea"/>
              </a:rPr>
              <a:t>E9000</a:t>
            </a:r>
            <a:r>
              <a:rPr lang="zh-CN" altLang="en-US" dirty="0">
                <a:latin typeface="+mj-ea"/>
              </a:rPr>
              <a:t>产品</a:t>
            </a:r>
            <a:r>
              <a:rPr lang="zh-CN" altLang="en-US" dirty="0" smtClean="0">
                <a:latin typeface="+mj-ea"/>
              </a:rPr>
              <a:t>特点</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900113" y="765175"/>
            <a:ext cx="6107112" cy="496888"/>
          </a:xfrm>
          <a:prstGeom prst="rect">
            <a:avLst/>
          </a:prstGeom>
        </p:spPr>
        <p:txBody>
          <a:bodyPr lIns="91423" tIns="45711" rIns="91423" bIns="45711"/>
          <a:lstStyle/>
          <a:p>
            <a:pPr defTabSz="801370">
              <a:buClr>
                <a:srgbClr val="A2A2A2"/>
              </a:buClr>
              <a:buSzPct val="90000"/>
              <a:defRPr/>
            </a:pPr>
            <a:endParaRPr lang="en-US" altLang="zh-CN" sz="2800" b="1" kern="0" dirty="0">
              <a:solidFill>
                <a:srgbClr val="990000"/>
              </a:solidFill>
              <a:latin typeface="+mj-ea"/>
              <a:ea typeface="+mj-ea"/>
              <a:cs typeface="Arial" panose="020B0604020202020204" pitchFamily="34" charset="0"/>
            </a:endParaRPr>
          </a:p>
        </p:txBody>
      </p:sp>
      <p:pic>
        <p:nvPicPr>
          <p:cNvPr id="25603" name="图片 30" descr="OSCA正视图-1 new(OSCA).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088" y="1628775"/>
            <a:ext cx="230505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
          <p:cNvSpPr txBox="1">
            <a:spLocks noChangeArrowheads="1"/>
          </p:cNvSpPr>
          <p:nvPr/>
        </p:nvSpPr>
        <p:spPr bwMode="auto">
          <a:xfrm>
            <a:off x="750888" y="4587875"/>
            <a:ext cx="7434262"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5" rIns="91429" bIns="45715"/>
          <a:lstStyle/>
          <a:p>
            <a:pPr marL="174625" lvl="1" indent="-174625">
              <a:lnSpc>
                <a:spcPct val="150000"/>
              </a:lnSpc>
              <a:spcBef>
                <a:spcPct val="20000"/>
              </a:spcBef>
              <a:buFont typeface="Wingdings" panose="05000000000000000000" pitchFamily="2" charset="2"/>
              <a:buChar char="p"/>
              <a:defRPr/>
            </a:pPr>
            <a:r>
              <a:rPr lang="en-US" altLang="zh-CN" sz="1400" kern="0" dirty="0">
                <a:latin typeface="+mn-lt"/>
                <a:ea typeface="+mn-ea"/>
                <a:cs typeface="Arial" panose="020B0604020202020204" pitchFamily="34" charset="0"/>
              </a:rPr>
              <a:t>12U</a:t>
            </a:r>
            <a:r>
              <a:rPr lang="zh-CN" altLang="en-US" sz="1400" kern="0" dirty="0">
                <a:latin typeface="+mn-lt"/>
                <a:ea typeface="+mn-ea"/>
                <a:cs typeface="Arial" panose="020B0604020202020204" pitchFamily="34" charset="0"/>
              </a:rPr>
              <a:t>：</a:t>
            </a:r>
            <a:r>
              <a:rPr lang="en-US" altLang="zh-CN" sz="1400" kern="0" dirty="0">
                <a:latin typeface="+mn-lt"/>
                <a:ea typeface="+mn-ea"/>
                <a:cs typeface="Arial" panose="020B0604020202020204" pitchFamily="34" charset="0"/>
              </a:rPr>
              <a:t>442mm×530.2mm×840mm</a:t>
            </a:r>
            <a:r>
              <a:rPr lang="zh-CN" altLang="en-US" sz="1400" kern="0" dirty="0">
                <a:latin typeface="+mn-lt"/>
                <a:ea typeface="+mn-ea"/>
                <a:cs typeface="Arial" panose="020B0604020202020204" pitchFamily="34" charset="0"/>
              </a:rPr>
              <a:t>（宽</a:t>
            </a:r>
            <a:r>
              <a:rPr lang="en-US" altLang="zh-CN" sz="1400" kern="0" dirty="0">
                <a:latin typeface="+mn-lt"/>
                <a:ea typeface="+mn-ea"/>
                <a:cs typeface="Arial" panose="020B0604020202020204" pitchFamily="34" charset="0"/>
              </a:rPr>
              <a:t>×</a:t>
            </a:r>
            <a:r>
              <a:rPr lang="zh-CN" altLang="en-US" sz="1400" kern="0" dirty="0">
                <a:latin typeface="+mn-lt"/>
                <a:ea typeface="+mn-ea"/>
                <a:cs typeface="Arial" panose="020B0604020202020204" pitchFamily="34" charset="0"/>
              </a:rPr>
              <a:t>高</a:t>
            </a:r>
            <a:r>
              <a:rPr lang="en-US" altLang="zh-CN" sz="1400" kern="0" dirty="0">
                <a:latin typeface="+mn-lt"/>
                <a:ea typeface="+mn-ea"/>
                <a:cs typeface="Arial" panose="020B0604020202020204" pitchFamily="34" charset="0"/>
              </a:rPr>
              <a:t>×</a:t>
            </a:r>
            <a:r>
              <a:rPr lang="zh-CN" altLang="en-US" sz="1400" kern="0" dirty="0">
                <a:latin typeface="+mn-lt"/>
                <a:ea typeface="+mn-ea"/>
                <a:cs typeface="Arial" panose="020B0604020202020204" pitchFamily="34" charset="0"/>
              </a:rPr>
              <a:t>深），安装于标准</a:t>
            </a:r>
            <a:r>
              <a:rPr lang="en-US" altLang="zh-CN" sz="1400" kern="0" dirty="0">
                <a:latin typeface="+mn-lt"/>
                <a:ea typeface="+mn-ea"/>
                <a:cs typeface="Arial" panose="020B0604020202020204" pitchFamily="34" charset="0"/>
              </a:rPr>
              <a:t>19</a:t>
            </a:r>
            <a:r>
              <a:rPr lang="zh-CN" altLang="en-US" sz="1400" kern="0" dirty="0">
                <a:latin typeface="+mn-lt"/>
                <a:ea typeface="+mn-ea"/>
                <a:cs typeface="Arial" panose="020B0604020202020204" pitchFamily="34" charset="0"/>
              </a:rPr>
              <a:t>英寸机柜</a:t>
            </a:r>
            <a:endParaRPr lang="en-US" altLang="zh-CN" sz="1400" kern="0" dirty="0">
              <a:latin typeface="+mn-lt"/>
              <a:ea typeface="+mn-ea"/>
              <a:cs typeface="Arial" panose="020B0604020202020204" pitchFamily="34" charset="0"/>
            </a:endParaRPr>
          </a:p>
          <a:p>
            <a:pPr marL="174625" lvl="1" indent="-174625">
              <a:lnSpc>
                <a:spcPct val="150000"/>
              </a:lnSpc>
              <a:spcBef>
                <a:spcPct val="20000"/>
              </a:spcBef>
              <a:buFont typeface="Wingdings" panose="05000000000000000000" pitchFamily="2" charset="2"/>
              <a:buChar char="p"/>
              <a:defRPr/>
            </a:pPr>
            <a:r>
              <a:rPr lang="zh-CN" altLang="en-US" sz="1400" kern="0" dirty="0">
                <a:latin typeface="+mn-lt"/>
                <a:ea typeface="+mn-ea"/>
                <a:cs typeface="Arial" panose="020B0604020202020204" pitchFamily="34" charset="0"/>
              </a:rPr>
              <a:t>支持</a:t>
            </a:r>
            <a:r>
              <a:rPr lang="en-US" altLang="zh-CN" sz="1400" kern="0" dirty="0">
                <a:latin typeface="+mn-lt"/>
                <a:ea typeface="+mn-ea"/>
                <a:cs typeface="Arial" panose="020B0604020202020204" pitchFamily="34" charset="0"/>
              </a:rPr>
              <a:t>16</a:t>
            </a:r>
            <a:r>
              <a:rPr lang="zh-CN" altLang="en-US" sz="1400" kern="0" dirty="0">
                <a:latin typeface="+mn-lt"/>
                <a:ea typeface="+mn-ea"/>
                <a:cs typeface="Arial" panose="020B0604020202020204" pitchFamily="34" charset="0"/>
              </a:rPr>
              <a:t>个半宽计算节点，或者</a:t>
            </a:r>
            <a:r>
              <a:rPr lang="en-US" altLang="zh-CN" sz="1400" kern="0" dirty="0">
                <a:latin typeface="+mn-lt"/>
                <a:ea typeface="+mn-ea"/>
                <a:cs typeface="Arial" panose="020B0604020202020204" pitchFamily="34" charset="0"/>
              </a:rPr>
              <a:t>8</a:t>
            </a:r>
            <a:r>
              <a:rPr lang="zh-CN" altLang="en-US" sz="1400" kern="0" dirty="0">
                <a:latin typeface="+mn-lt"/>
                <a:ea typeface="+mn-ea"/>
                <a:cs typeface="Arial" panose="020B0604020202020204" pitchFamily="34" charset="0"/>
              </a:rPr>
              <a:t>个全宽计算节点，可灵活搭配</a:t>
            </a:r>
            <a:endParaRPr lang="en-US" altLang="zh-CN" sz="1400" kern="0" dirty="0">
              <a:latin typeface="+mn-lt"/>
              <a:ea typeface="+mn-ea"/>
              <a:cs typeface="Arial" panose="020B0604020202020204" pitchFamily="34" charset="0"/>
            </a:endParaRPr>
          </a:p>
        </p:txBody>
      </p:sp>
      <p:sp>
        <p:nvSpPr>
          <p:cNvPr id="33" name="矩形 96"/>
          <p:cNvSpPr>
            <a:spLocks noChangeArrowheads="1"/>
          </p:cNvSpPr>
          <p:nvPr/>
        </p:nvSpPr>
        <p:spPr bwMode="auto">
          <a:xfrm>
            <a:off x="969963" y="3452813"/>
            <a:ext cx="2066925" cy="288925"/>
          </a:xfrm>
          <a:prstGeom prst="rect">
            <a:avLst/>
          </a:prstGeom>
          <a:noFill/>
          <a:ln w="28575"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34" name="矩形 95"/>
          <p:cNvSpPr>
            <a:spLocks noChangeArrowheads="1"/>
          </p:cNvSpPr>
          <p:nvPr/>
        </p:nvSpPr>
        <p:spPr bwMode="auto">
          <a:xfrm>
            <a:off x="1979613" y="1700213"/>
            <a:ext cx="1033462" cy="263525"/>
          </a:xfrm>
          <a:prstGeom prst="rect">
            <a:avLst/>
          </a:prstGeom>
          <a:noFill/>
          <a:ln w="28575"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36" name="TextBox 26"/>
          <p:cNvSpPr txBox="1">
            <a:spLocks noChangeArrowheads="1"/>
          </p:cNvSpPr>
          <p:nvPr/>
        </p:nvSpPr>
        <p:spPr bwMode="auto">
          <a:xfrm>
            <a:off x="1692275" y="1268760"/>
            <a:ext cx="723253" cy="307766"/>
          </a:xfrm>
          <a:prstGeom prst="rect">
            <a:avLst/>
          </a:prstGeom>
          <a:noFill/>
          <a:ln w="9525">
            <a:noFill/>
            <a:miter lim="800000"/>
          </a:ln>
        </p:spPr>
        <p:txBody>
          <a:bodyPr wrap="none" lIns="91429" tIns="45715" rIns="91429" bIns="45715">
            <a:spAutoFit/>
          </a:bodyPr>
          <a:lstStyle/>
          <a:p>
            <a:pPr defTabSz="913765" fontAlgn="auto">
              <a:spcBef>
                <a:spcPts val="0"/>
              </a:spcBef>
              <a:spcAft>
                <a:spcPts val="0"/>
              </a:spcAft>
              <a:defRPr/>
            </a:pPr>
            <a:r>
              <a:rPr lang="zh-CN" altLang="en-US" sz="1400" kern="0" dirty="0">
                <a:solidFill>
                  <a:sysClr val="windowText" lastClr="000000"/>
                </a:solidFill>
                <a:latin typeface="+mn-lt"/>
                <a:ea typeface="+mn-ea"/>
              </a:rPr>
              <a:t>前视图</a:t>
            </a:r>
            <a:endParaRPr lang="zh-CN" altLang="en-US" sz="1400" kern="0" dirty="0">
              <a:solidFill>
                <a:sysClr val="windowText" lastClr="000000"/>
              </a:solidFill>
              <a:latin typeface="+mn-lt"/>
              <a:ea typeface="+mn-ea"/>
            </a:endParaRPr>
          </a:p>
        </p:txBody>
      </p:sp>
      <p:pic>
        <p:nvPicPr>
          <p:cNvPr id="25608" name="Picture 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5850" y="1641475"/>
            <a:ext cx="24193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96"/>
          <p:cNvSpPr>
            <a:spLocks noChangeArrowheads="1"/>
          </p:cNvSpPr>
          <p:nvPr/>
        </p:nvSpPr>
        <p:spPr bwMode="auto">
          <a:xfrm>
            <a:off x="5849938" y="2124075"/>
            <a:ext cx="715962" cy="1928813"/>
          </a:xfrm>
          <a:prstGeom prst="rect">
            <a:avLst/>
          </a:prstGeom>
          <a:noFill/>
          <a:ln w="28575"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39" name="矩形 96"/>
          <p:cNvSpPr>
            <a:spLocks noChangeArrowheads="1"/>
          </p:cNvSpPr>
          <p:nvPr/>
        </p:nvSpPr>
        <p:spPr bwMode="auto">
          <a:xfrm>
            <a:off x="7019925" y="2492375"/>
            <a:ext cx="239713" cy="750888"/>
          </a:xfrm>
          <a:prstGeom prst="rect">
            <a:avLst/>
          </a:prstGeom>
          <a:noFill/>
          <a:ln w="25400"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40" name="矩形 39"/>
          <p:cNvSpPr>
            <a:spLocks noChangeArrowheads="1"/>
          </p:cNvSpPr>
          <p:nvPr/>
        </p:nvSpPr>
        <p:spPr bwMode="auto">
          <a:xfrm>
            <a:off x="6588125" y="3284538"/>
            <a:ext cx="477838" cy="428625"/>
          </a:xfrm>
          <a:prstGeom prst="rect">
            <a:avLst/>
          </a:prstGeom>
          <a:noFill/>
          <a:ln w="25400"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41" name="矩形 96"/>
          <p:cNvSpPr>
            <a:spLocks noChangeArrowheads="1"/>
          </p:cNvSpPr>
          <p:nvPr/>
        </p:nvSpPr>
        <p:spPr bwMode="auto">
          <a:xfrm>
            <a:off x="5672138" y="3087688"/>
            <a:ext cx="119062" cy="911225"/>
          </a:xfrm>
          <a:prstGeom prst="rect">
            <a:avLst/>
          </a:prstGeom>
          <a:noFill/>
          <a:ln w="25400" algn="ctr">
            <a:solidFill>
              <a:srgbClr val="FF0000"/>
            </a:solidFill>
            <a:round/>
          </a:ln>
        </p:spPr>
        <p:txBody>
          <a:bodyPr lIns="35996" tIns="35996" rIns="35996" bIns="35996" anchor="ctr"/>
          <a:lstStyle/>
          <a:p>
            <a:pPr defTabSz="913765" fontAlgn="auto">
              <a:spcBef>
                <a:spcPts val="0"/>
              </a:spcBef>
              <a:spcAft>
                <a:spcPts val="0"/>
              </a:spcAft>
              <a:defRPr/>
            </a:pPr>
            <a:endParaRPr lang="zh-CN" altLang="en-US" sz="1400" kern="0" dirty="0">
              <a:solidFill>
                <a:sysClr val="windowText" lastClr="000000"/>
              </a:solidFill>
              <a:latin typeface="+mn-lt"/>
              <a:ea typeface="+mn-ea"/>
            </a:endParaRPr>
          </a:p>
        </p:txBody>
      </p:sp>
      <p:sp>
        <p:nvSpPr>
          <p:cNvPr id="42" name="TextBox 33"/>
          <p:cNvSpPr txBox="1">
            <a:spLocks noChangeArrowheads="1"/>
          </p:cNvSpPr>
          <p:nvPr/>
        </p:nvSpPr>
        <p:spPr bwMode="auto">
          <a:xfrm>
            <a:off x="5795963" y="1295748"/>
            <a:ext cx="723253" cy="307766"/>
          </a:xfrm>
          <a:prstGeom prst="rect">
            <a:avLst/>
          </a:prstGeom>
          <a:noFill/>
          <a:ln w="9525">
            <a:noFill/>
            <a:miter lim="800000"/>
          </a:ln>
        </p:spPr>
        <p:txBody>
          <a:bodyPr wrap="none" lIns="91429" tIns="45715" rIns="91429" bIns="45715">
            <a:spAutoFit/>
          </a:bodyPr>
          <a:lstStyle/>
          <a:p>
            <a:pPr defTabSz="913765" fontAlgn="auto">
              <a:spcBef>
                <a:spcPts val="0"/>
              </a:spcBef>
              <a:spcAft>
                <a:spcPts val="0"/>
              </a:spcAft>
              <a:defRPr/>
            </a:pPr>
            <a:r>
              <a:rPr lang="zh-CN" altLang="en-US" sz="1400" kern="0" dirty="0">
                <a:solidFill>
                  <a:sysClr val="windowText" lastClr="000000"/>
                </a:solidFill>
                <a:latin typeface="+mn-lt"/>
                <a:ea typeface="+mn-ea"/>
              </a:rPr>
              <a:t>后视图</a:t>
            </a:r>
            <a:endParaRPr lang="zh-CN" altLang="en-US" sz="1400" kern="0" dirty="0">
              <a:solidFill>
                <a:sysClr val="windowText" lastClr="000000"/>
              </a:solidFill>
              <a:latin typeface="+mn-lt"/>
              <a:ea typeface="+mn-ea"/>
            </a:endParaRPr>
          </a:p>
        </p:txBody>
      </p:sp>
      <p:sp>
        <p:nvSpPr>
          <p:cNvPr id="43" name="矩形 42"/>
          <p:cNvSpPr/>
          <p:nvPr/>
        </p:nvSpPr>
        <p:spPr bwMode="auto">
          <a:xfrm>
            <a:off x="3402012" y="2330449"/>
            <a:ext cx="115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全宽计算节点</a:t>
            </a:r>
            <a:endParaRPr lang="zh-CN" altLang="en-US" sz="1400" kern="0" dirty="0">
              <a:solidFill>
                <a:srgbClr val="000000"/>
              </a:solidFill>
              <a:latin typeface="+mn-lt"/>
              <a:ea typeface="+mn-ea"/>
            </a:endParaRPr>
          </a:p>
        </p:txBody>
      </p:sp>
      <p:sp>
        <p:nvSpPr>
          <p:cNvPr id="44" name="矩形 43"/>
          <p:cNvSpPr/>
          <p:nvPr/>
        </p:nvSpPr>
        <p:spPr bwMode="auto">
          <a:xfrm>
            <a:off x="7596188" y="3644900"/>
            <a:ext cx="79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风扇模块</a:t>
            </a:r>
            <a:endParaRPr lang="zh-CN" altLang="en-US" sz="1400" kern="0" dirty="0">
              <a:solidFill>
                <a:srgbClr val="000000"/>
              </a:solidFill>
              <a:latin typeface="+mn-lt"/>
              <a:ea typeface="+mn-ea"/>
            </a:endParaRPr>
          </a:p>
        </p:txBody>
      </p:sp>
      <p:cxnSp>
        <p:nvCxnSpPr>
          <p:cNvPr id="25616" name="直接箭头连接符 46"/>
          <p:cNvCxnSpPr>
            <a:cxnSpLocks noChangeShapeType="1"/>
            <a:stCxn id="34" idx="3"/>
          </p:cNvCxnSpPr>
          <p:nvPr/>
        </p:nvCxnSpPr>
        <p:spPr bwMode="auto">
          <a:xfrm flipV="1">
            <a:off x="3013075" y="1803400"/>
            <a:ext cx="328613" cy="28575"/>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cxnSp>
        <p:nvCxnSpPr>
          <p:cNvPr id="25617" name="直接箭头连接符 48"/>
          <p:cNvCxnSpPr>
            <a:cxnSpLocks noChangeShapeType="1"/>
            <a:endCxn id="43" idx="1"/>
          </p:cNvCxnSpPr>
          <p:nvPr/>
        </p:nvCxnSpPr>
        <p:spPr bwMode="auto">
          <a:xfrm flipV="1">
            <a:off x="1979613" y="2474449"/>
            <a:ext cx="1422399" cy="1099016"/>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cxnSp>
        <p:nvCxnSpPr>
          <p:cNvPr id="25618" name="直接箭头连接符 55"/>
          <p:cNvCxnSpPr>
            <a:cxnSpLocks noChangeShapeType="1"/>
            <a:stCxn id="54" idx="3"/>
          </p:cNvCxnSpPr>
          <p:nvPr/>
        </p:nvCxnSpPr>
        <p:spPr bwMode="auto">
          <a:xfrm flipV="1">
            <a:off x="4355937" y="3348039"/>
            <a:ext cx="1314613" cy="350374"/>
          </a:xfrm>
          <a:prstGeom prst="straightConnector1">
            <a:avLst/>
          </a:prstGeom>
          <a:noFill/>
          <a:ln w="19050" algn="ctr">
            <a:solidFill>
              <a:srgbClr val="0000FF"/>
            </a:solidFill>
            <a:round/>
            <a:headEnd type="arrow" w="med" len="med"/>
          </a:ln>
          <a:extLst>
            <a:ext uri="{909E8E84-426E-40DD-AFC4-6F175D3DCCD1}">
              <a14:hiddenFill xmlns:a14="http://schemas.microsoft.com/office/drawing/2010/main">
                <a:noFill/>
              </a14:hiddenFill>
            </a:ext>
          </a:extLst>
        </p:spPr>
      </p:cxnSp>
      <p:cxnSp>
        <p:nvCxnSpPr>
          <p:cNvPr id="25619" name="直接箭头连接符 57"/>
          <p:cNvCxnSpPr>
            <a:cxnSpLocks noChangeShapeType="1"/>
            <a:endCxn id="55" idx="1"/>
          </p:cNvCxnSpPr>
          <p:nvPr/>
        </p:nvCxnSpPr>
        <p:spPr bwMode="auto">
          <a:xfrm flipV="1">
            <a:off x="6588125" y="1917238"/>
            <a:ext cx="1008062" cy="287800"/>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cxnSp>
        <p:nvCxnSpPr>
          <p:cNvPr id="25620" name="直接箭头连接符 60"/>
          <p:cNvCxnSpPr>
            <a:cxnSpLocks noChangeShapeType="1"/>
            <a:stCxn id="39" idx="3"/>
            <a:endCxn id="56" idx="1"/>
          </p:cNvCxnSpPr>
          <p:nvPr/>
        </p:nvCxnSpPr>
        <p:spPr bwMode="auto">
          <a:xfrm>
            <a:off x="7259638" y="2867819"/>
            <a:ext cx="336550" cy="128919"/>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cxnSp>
        <p:nvCxnSpPr>
          <p:cNvPr id="25621" name="直接箭头连接符 62"/>
          <p:cNvCxnSpPr>
            <a:cxnSpLocks noChangeShapeType="1"/>
            <a:stCxn id="40" idx="3"/>
            <a:endCxn id="44" idx="1"/>
          </p:cNvCxnSpPr>
          <p:nvPr/>
        </p:nvCxnSpPr>
        <p:spPr bwMode="auto">
          <a:xfrm>
            <a:off x="7065963" y="3498851"/>
            <a:ext cx="530225" cy="290049"/>
          </a:xfrm>
          <a:prstGeom prst="straightConnector1">
            <a:avLst/>
          </a:prstGeom>
          <a:noFill/>
          <a:ln w="19050" algn="ctr">
            <a:solidFill>
              <a:srgbClr val="0000FF"/>
            </a:solidFill>
            <a:round/>
            <a:tailEnd type="arrow" w="med" len="med"/>
          </a:ln>
          <a:extLst>
            <a:ext uri="{909E8E84-426E-40DD-AFC4-6F175D3DCCD1}">
              <a14:hiddenFill xmlns:a14="http://schemas.microsoft.com/office/drawing/2010/main">
                <a:noFill/>
              </a14:hiddenFill>
            </a:ext>
          </a:extLst>
        </p:spPr>
      </p:cxnSp>
      <p:sp>
        <p:nvSpPr>
          <p:cNvPr id="52" name="矩形 51"/>
          <p:cNvSpPr/>
          <p:nvPr/>
        </p:nvSpPr>
        <p:spPr bwMode="auto">
          <a:xfrm>
            <a:off x="3402012" y="1700213"/>
            <a:ext cx="115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半宽计算节点</a:t>
            </a:r>
            <a:endParaRPr lang="zh-CN" altLang="en-US" sz="1400" kern="0" dirty="0">
              <a:solidFill>
                <a:srgbClr val="000000"/>
              </a:solidFill>
              <a:latin typeface="+mn-lt"/>
              <a:ea typeface="+mn-ea"/>
            </a:endParaRPr>
          </a:p>
        </p:txBody>
      </p:sp>
      <p:sp>
        <p:nvSpPr>
          <p:cNvPr id="54" name="矩形 53"/>
          <p:cNvSpPr/>
          <p:nvPr/>
        </p:nvSpPr>
        <p:spPr bwMode="auto">
          <a:xfrm>
            <a:off x="3563937" y="3554413"/>
            <a:ext cx="79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管理模块</a:t>
            </a:r>
            <a:endParaRPr lang="zh-CN" altLang="en-US" sz="1400" kern="0" dirty="0">
              <a:solidFill>
                <a:srgbClr val="000000"/>
              </a:solidFill>
              <a:latin typeface="+mn-lt"/>
              <a:ea typeface="+mn-ea"/>
            </a:endParaRPr>
          </a:p>
        </p:txBody>
      </p:sp>
      <p:sp>
        <p:nvSpPr>
          <p:cNvPr id="55" name="矩形 54"/>
          <p:cNvSpPr/>
          <p:nvPr/>
        </p:nvSpPr>
        <p:spPr bwMode="auto">
          <a:xfrm>
            <a:off x="7596187" y="1773238"/>
            <a:ext cx="79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交换模块</a:t>
            </a:r>
            <a:endParaRPr lang="zh-CN" altLang="en-US" sz="1400" kern="0" dirty="0">
              <a:solidFill>
                <a:srgbClr val="000000"/>
              </a:solidFill>
              <a:latin typeface="+mn-lt"/>
              <a:ea typeface="+mn-ea"/>
            </a:endParaRPr>
          </a:p>
        </p:txBody>
      </p:sp>
      <p:sp>
        <p:nvSpPr>
          <p:cNvPr id="56" name="矩形 55"/>
          <p:cNvSpPr/>
          <p:nvPr/>
        </p:nvSpPr>
        <p:spPr bwMode="auto">
          <a:xfrm>
            <a:off x="7596188" y="2852738"/>
            <a:ext cx="792000" cy="288000"/>
          </a:xfrm>
          <a:prstGeom prst="rect">
            <a:avLst/>
          </a:prstGeom>
          <a:solidFill>
            <a:srgbClr val="DEECFF"/>
          </a:solidFill>
          <a:ln w="12700" cap="flat" cmpd="sng" algn="ctr">
            <a:solidFill>
              <a:srgbClr val="FFFFFF">
                <a:lumMod val="65000"/>
              </a:srgbClr>
            </a:solidFill>
            <a:prstDash val="solid"/>
            <a:round/>
            <a:headEnd type="none" w="med" len="med"/>
            <a:tailEnd type="none" w="med" len="med"/>
          </a:ln>
          <a:effectLst/>
        </p:spPr>
        <p:txBody>
          <a:bodyPr lIns="35996" tIns="35996" rIns="35996" bIns="35996"/>
          <a:lstStyle/>
          <a:p>
            <a:pPr defTabSz="913765" fontAlgn="auto">
              <a:spcBef>
                <a:spcPts val="0"/>
              </a:spcBef>
              <a:spcAft>
                <a:spcPts val="0"/>
              </a:spcAft>
              <a:defRPr/>
            </a:pPr>
            <a:r>
              <a:rPr lang="zh-CN" altLang="en-US" sz="1400" kern="0" dirty="0">
                <a:solidFill>
                  <a:srgbClr val="000000"/>
                </a:solidFill>
                <a:latin typeface="+mn-lt"/>
                <a:ea typeface="+mn-ea"/>
              </a:rPr>
              <a:t>电源模块</a:t>
            </a:r>
            <a:endParaRPr lang="zh-CN" altLang="en-US" sz="1400" kern="0" dirty="0">
              <a:solidFill>
                <a:srgbClr val="000000"/>
              </a:solidFill>
              <a:latin typeface="+mn-lt"/>
              <a:ea typeface="+mn-ea"/>
            </a:endParaRPr>
          </a:p>
        </p:txBody>
      </p:sp>
      <p:sp>
        <p:nvSpPr>
          <p:cNvPr id="37" name="标题 29"/>
          <p:cNvSpPr txBox="1"/>
          <p:nvPr/>
        </p:nvSpPr>
        <p:spPr bwMode="auto">
          <a:xfrm>
            <a:off x="250825" y="358775"/>
            <a:ext cx="597693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eaLnBrk="1" hangingPunct="1">
              <a:defRPr/>
            </a:pPr>
            <a:endParaRPr lang="zh-CN" altLang="en-US" dirty="0">
              <a:latin typeface="+mj-ea"/>
            </a:endParaRPr>
          </a:p>
        </p:txBody>
      </p:sp>
      <p:sp>
        <p:nvSpPr>
          <p:cNvPr id="4" name="Title 3"/>
          <p:cNvSpPr>
            <a:spLocks noGrp="1"/>
          </p:cNvSpPr>
          <p:nvPr>
            <p:ph type="title"/>
          </p:nvPr>
        </p:nvSpPr>
        <p:spPr/>
        <p:txBody>
          <a:bodyPr/>
          <a:lstStyle/>
          <a:p>
            <a:r>
              <a:rPr lang="en-US" altLang="zh-CN" dirty="0">
                <a:latin typeface="+mj-ea"/>
              </a:rPr>
              <a:t>E9000</a:t>
            </a:r>
            <a:r>
              <a:rPr lang="zh-CN" altLang="en-US" dirty="0">
                <a:latin typeface="+mj-ea"/>
              </a:rPr>
              <a:t>硬件</a:t>
            </a:r>
            <a:r>
              <a:rPr lang="zh-CN" altLang="en-US" dirty="0" smtClean="0">
                <a:latin typeface="+mj-ea"/>
              </a:rPr>
              <a:t>概览</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noFill/>
          <a:miter lim="800000"/>
        </a:ln>
      </a:spPr>
      <a:bodyPr wrap="none" lIns="99980" tIns="49986" rIns="99980" bIns="49986">
        <a:spAutoFit/>
      </a:bodyPr>
      <a:lstStyle>
        <a:defPPr algn="ctr" defTabSz="1001395" eaLnBrk="0" hangingPunct="0">
          <a:defRPr sz="1400" dirty="0" smtClean="0">
            <a:solidFill>
              <a:srgbClr val="000000"/>
            </a:solidFill>
            <a:latin typeface="+mn-lt"/>
            <a:ea typeface="+mn-ea"/>
            <a:cs typeface="Arial" panose="020B0604020202020204"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5928</Words>
  <Application>WPS 演示</Application>
  <PresentationFormat>On-screen Show (4:3)</PresentationFormat>
  <Paragraphs>867</Paragraphs>
  <Slides>39</Slides>
  <Notes>38</Notes>
  <HiddenSlides>2</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39</vt:i4>
      </vt:variant>
    </vt:vector>
  </HeadingPairs>
  <TitlesOfParts>
    <vt:vector size="56" baseType="lpstr">
      <vt:lpstr>Arial</vt:lpstr>
      <vt:lpstr>宋体</vt:lpstr>
      <vt:lpstr>Wingdings</vt:lpstr>
      <vt:lpstr>FrutigerNext LT Regular</vt:lpstr>
      <vt:lpstr>FrutigerNext LT Medium</vt:lpstr>
      <vt:lpstr>黑体</vt:lpstr>
      <vt:lpstr>FrutigerNext LT Light</vt:lpstr>
      <vt:lpstr>华文细黑</vt:lpstr>
      <vt:lpstr>MS PGothic</vt:lpstr>
      <vt:lpstr>微软雅黑</vt:lpstr>
      <vt:lpstr>Mangal</vt:lpstr>
      <vt:lpstr>Segoe Print</vt:lpstr>
      <vt:lpstr>Arial Unicode MS</vt:lpstr>
      <vt:lpstr>FrutigerNext LT Regular</vt:lpstr>
      <vt:lpstr>Arial Unicode MS</vt:lpstr>
      <vt:lpstr>1#UC&amp;C母版初稿</vt:lpstr>
      <vt:lpstr>End</vt:lpstr>
      <vt:lpstr>第四章 华为云计算硬件系统介绍</vt:lpstr>
      <vt:lpstr>PowerPoint 演示文稿</vt:lpstr>
      <vt:lpstr>PowerPoint 演示文稿</vt:lpstr>
      <vt:lpstr>华为云计算硬件概览</vt:lpstr>
      <vt:lpstr>PowerPoint 演示文稿</vt:lpstr>
      <vt:lpstr>E9000定位</vt:lpstr>
      <vt:lpstr>E9000产品特点</vt:lpstr>
      <vt:lpstr>E9000产品特点</vt:lpstr>
      <vt:lpstr>E9000硬件概览</vt:lpstr>
      <vt:lpstr>E9000管理模块</vt:lpstr>
      <vt:lpstr>E9000计算节点</vt:lpstr>
      <vt:lpstr>E9000交换模块</vt:lpstr>
      <vt:lpstr>E9000计算节点MEZZ扣卡模块</vt:lpstr>
      <vt:lpstr>PowerPoint 演示文稿</vt:lpstr>
      <vt:lpstr>RH2288H服务器</vt:lpstr>
      <vt:lpstr>PowerPoint 演示文稿</vt:lpstr>
      <vt:lpstr>OceanStor 5600/5800 V3整体介绍</vt:lpstr>
      <vt:lpstr>OceanStor 5600/5800 V3控制框介绍</vt:lpstr>
      <vt:lpstr>OceanStor 5600/5800 V3控制框介绍</vt:lpstr>
      <vt:lpstr>OceanStor 5600/5800 V3端口介绍</vt:lpstr>
      <vt:lpstr>硬盘框介绍4U 3.5寸高密硬盘框</vt:lpstr>
      <vt:lpstr>硬盘框介绍4U 3.5寸高密硬盘框</vt:lpstr>
      <vt:lpstr>PowerPoint 演示文稿</vt:lpstr>
      <vt:lpstr>S5700 系列千兆交换机</vt:lpstr>
      <vt:lpstr>S5700 系列堆叠说明</vt:lpstr>
      <vt:lpstr>S6700 高密全万兆盒式交换机</vt:lpstr>
      <vt:lpstr>PowerPoint 演示文稿</vt:lpstr>
      <vt:lpstr>华为桌面云硬件客户端</vt:lpstr>
      <vt:lpstr>PowerPoint 演示文稿</vt:lpstr>
      <vt:lpstr>云计算硬件部署形态-虚拟化典型配置</vt:lpstr>
      <vt:lpstr>云计算硬件部署形态-标准桌面云</vt:lpstr>
      <vt:lpstr>云计算硬件部署形态-桌面云一体机</vt:lpstr>
      <vt:lpstr>云计算硬件部署形态-桌面云一体机</vt:lpstr>
      <vt:lpstr>PowerPoint 演示文稿</vt:lpstr>
      <vt:lpstr>PowerPoint 演示文稿</vt:lpstr>
      <vt:lpstr>习题</vt:lpstr>
      <vt:lpstr>习题</vt:lpstr>
      <vt:lpstr>习题</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张先生</cp:lastModifiedBy>
  <cp:revision>2250</cp:revision>
  <dcterms:created xsi:type="dcterms:W3CDTF">2003-08-21T06:48:00Z</dcterms:created>
  <dcterms:modified xsi:type="dcterms:W3CDTF">2019-04-13T06:58:03Z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(4)6IdcZ+xfX3+Vwd0JMefVzYAvHnnL5WfjaqQEW7cloRIPfonSUK/WAdiY31R1OoFqsxwQKiMn
RzWcC8DdXL1hp+qIYvZJOEJko6J5S4+fVnGBalDOFhDVlqjEaqVQPbPQLhixDCRHCOlRegAK
xpjCnN2U/7qqQeIKCsQ5J9qa6mCb1tM9MN1LGz4SkC0QhXwr+pB6jisRl6Aw955JWUdquwgs
4HnsNqMLX5ImOqGqv6</vt:lpwstr>
  </property>
  <property fmtid="{D5CDD505-2E9C-101B-9397-08002B2CF9AE}" pid="14" name="_new_ms_pID_725431">
    <vt:lpwstr>IGrdMbpx3wD/FAnoizOsdT9R39HqzxriGTx8BabCwEByx9jcxXSNGU
m4AlCgVF6NAfJorLVVXJv4gyuCFJKxr5qv4uHx7jgxxgBITmiCzeCsJGWGbaereBIvzEeCq/
Zo360JOQzVaIBYZRKo3mXBMcYU+Vt1OoqQHjaMkVfY1GwRjalJNVS4D02XruBgTmutGHlZxc
rib6dKMxp5ZzREGOgTYelXk0R0lXQRkLCmit</vt:lpwstr>
  </property>
  <property fmtid="{D5CDD505-2E9C-101B-9397-08002B2CF9AE}" pid="15" name="_new_ms_pID_725432">
    <vt:lpwstr>G2vLvQIUHJlArKCcNjfa9LO72LeBaGB2B21a
H1Ic5a7GE5fw5LlriRYyRh6H8g+HJUJjY+0FSGrTeN6AxveSI6emmdQ8fBWSzH9te56ebRQQ
55TbcWwehug+w0QXddH8VtEMWeBbjWX6b7LU9+gYogDRL36aoFaCIZHrGbjn688Os02ATAAB
xbeXP1oeMYdO9zAa+rSACP2wz/szq47wFfPm3vqkCpzor++3j/FyPJ</vt:lpwstr>
  </property>
  <property fmtid="{D5CDD505-2E9C-101B-9397-08002B2CF9AE}" pid="16" name="_new_ms_pID_725433">
    <vt:lpwstr>DsKwAohkGbbJivTLQA
lHI1Vw==</vt:lpwstr>
  </property>
  <property fmtid="{D5CDD505-2E9C-101B-9397-08002B2CF9AE}" pid="17" name="sflag">
    <vt:lpwstr>1449467293</vt:lpwstr>
  </property>
  <property fmtid="{D5CDD505-2E9C-101B-9397-08002B2CF9AE}" pid="18" name="KSOProductBuildVer">
    <vt:lpwstr>2052-11.1.0.8412</vt:lpwstr>
  </property>
  <property fmtid="{D5CDD505-2E9C-101B-9397-08002B2CF9AE}" pid="19" name="KSORubyTemplateID">
    <vt:lpwstr>13</vt:lpwstr>
  </property>
</Properties>
</file>